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diagrams/drawing1.xml" ContentType="application/vnd.ms-office.drawingml.diagramDrawing+xml"/>
  <Override PartName="/ppt/diagrams/drawing2.xml" ContentType="application/vnd.ms-office.drawingml.diagramDrawing+xml"/>
  <Override PartName="/ppt/diagrams/layout1.xml" ContentType="application/vnd.openxmlformats-officedocument.drawingml.diagramLayout+xml"/>
  <Override PartName="/ppt/diagrams/layout2.xml" ContentType="application/vnd.openxmlformats-officedocument.drawingml.diagramLayout+xml"/>
  <Override PartName="/ppt/diagrams/quickStyle1.xml" ContentType="application/vnd.openxmlformats-officedocument.drawingml.diagramStyle+xml"/>
  <Override PartName="/ppt/diagrams/quickStyle2.xml" ContentType="application/vnd.openxmlformats-officedocument.drawingml.diagramStyl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4" r:id="rId3"/>
  </p:sldMasterIdLst>
  <p:notesMasterIdLst>
    <p:notesMasterId r:id="rId8"/>
  </p:notesMasterIdLst>
  <p:handoutMasterIdLst>
    <p:handoutMasterId r:id="rId28"/>
  </p:handoutMasterIdLst>
  <p:sldIdLst>
    <p:sldId id="740" r:id="rId4"/>
    <p:sldId id="762" r:id="rId5"/>
    <p:sldId id="779" r:id="rId6"/>
    <p:sldId id="770" r:id="rId7"/>
    <p:sldId id="738" r:id="rId9"/>
    <p:sldId id="744" r:id="rId10"/>
    <p:sldId id="796" r:id="rId11"/>
    <p:sldId id="797" r:id="rId12"/>
    <p:sldId id="799" r:id="rId13"/>
    <p:sldId id="800" r:id="rId14"/>
    <p:sldId id="803" r:id="rId15"/>
    <p:sldId id="720" r:id="rId16"/>
    <p:sldId id="763" r:id="rId17"/>
    <p:sldId id="750" r:id="rId18"/>
    <p:sldId id="758" r:id="rId19"/>
    <p:sldId id="810" r:id="rId20"/>
    <p:sldId id="808" r:id="rId21"/>
    <p:sldId id="811" r:id="rId22"/>
    <p:sldId id="748" r:id="rId23"/>
    <p:sldId id="809" r:id="rId24"/>
    <p:sldId id="818" r:id="rId25"/>
    <p:sldId id="769" r:id="rId26"/>
    <p:sldId id="721" r:id="rId27"/>
  </p:sldIdLst>
  <p:sldSz cx="8640445" cy="6480175"/>
  <p:notesSz cx="6858000" cy="9144000"/>
  <p:defaultTextStyle>
    <a:defPPr>
      <a:defRPr lang="zh-CN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楷体_GB2312" pitchFamily="49" charset="-122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楷体_GB2312" pitchFamily="49" charset="-122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楷体_GB2312" pitchFamily="49" charset="-122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楷体_GB2312" pitchFamily="49" charset="-122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楷体_GB2312" pitchFamily="49" charset="-122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楷体_GB2312" pitchFamily="49" charset="-122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楷体_GB2312" pitchFamily="49" charset="-122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楷体_GB2312" pitchFamily="49" charset="-122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楷体_GB2312" pitchFamily="49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0000FF"/>
    <a:srgbClr val="00863D"/>
    <a:srgbClr val="FFFF00"/>
    <a:srgbClr val="009E47"/>
    <a:srgbClr val="FF0000"/>
    <a:srgbClr val="CCFF99"/>
    <a:srgbClr val="0A95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770" autoAdjust="0"/>
    <p:restoredTop sz="93728" autoAdjust="0"/>
  </p:normalViewPr>
  <p:slideViewPr>
    <p:cSldViewPr>
      <p:cViewPr>
        <p:scale>
          <a:sx n="70" d="100"/>
          <a:sy n="70" d="100"/>
        </p:scale>
        <p:origin x="-1614" y="-102"/>
      </p:cViewPr>
      <p:guideLst>
        <p:guide orient="horz" pos="2041"/>
        <p:guide pos="2721"/>
      </p:guideLst>
    </p:cSldViewPr>
  </p:slideViewPr>
  <p:outlineViewPr>
    <p:cViewPr>
      <p:scale>
        <a:sx n="33" d="100"/>
        <a:sy n="33" d="100"/>
      </p:scale>
      <p:origin x="0" y="234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860"/>
    </p:cViewPr>
  </p:sorterViewPr>
  <p:notesViewPr>
    <p:cSldViewPr>
      <p:cViewPr varScale="1">
        <p:scale>
          <a:sx n="56" d="100"/>
          <a:sy n="56" d="100"/>
        </p:scale>
        <p:origin x="-1854" y="-96"/>
      </p:cViewPr>
      <p:guideLst>
        <p:guide orient="horz" pos="2879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Master" Target="slideMasters/slideMaster2.xml"/><Relationship Id="rId29" Type="http://schemas.openxmlformats.org/officeDocument/2006/relationships/presProps" Target="presProps.xml"/><Relationship Id="rId28" Type="http://schemas.openxmlformats.org/officeDocument/2006/relationships/handoutMaster" Target="handoutMasters/handoutMaster1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" Target="../slides/slide3.xml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" Target="../slides/slide14.xml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BE3B6F2-06D4-48D2-8A8D-87F95C780CF3}" type="doc">
      <dgm:prSet loTypeId="list" loCatId="list" qsTypeId="urn:microsoft.com/office/officeart/2005/8/quickstyle/simple5" qsCatId="simple" csTypeId="urn:microsoft.com/office/officeart/2005/8/colors/accent2_3" csCatId="accent2" phldr="1"/>
      <dgm:spPr/>
      <dgm:t>
        <a:bodyPr/>
        <a:lstStyle/>
        <a:p>
          <a:endParaRPr lang="zh-CN" altLang="en-US"/>
        </a:p>
      </dgm:t>
    </dgm:pt>
    <dgm:pt modelId="{2763140F-3272-4D5D-B153-D864ED3F7309}">
      <dgm:prSet phldrT="[文本]" phldr="0" custT="1"/>
      <dgm:spPr/>
      <dgm:t>
        <a:bodyPr vert="horz" wrap="square"/>
        <a:lstStyle>
          <a:lvl1pPr algn="l">
            <a:defRPr sz="6500"/>
          </a:lvl1pPr>
          <a:lvl2pPr marL="285750" indent="-285750" algn="l">
            <a:defRPr sz="5000"/>
          </a:lvl2pPr>
          <a:lvl3pPr marL="571500" indent="-285750" algn="l">
            <a:defRPr sz="5000"/>
          </a:lvl3pPr>
          <a:lvl4pPr marL="857250" indent="-285750" algn="l">
            <a:defRPr sz="5000"/>
          </a:lvl4pPr>
          <a:lvl5pPr marL="1143000" indent="-285750" algn="l">
            <a:defRPr sz="5000"/>
          </a:lvl5pPr>
          <a:lvl6pPr marL="1428750" indent="-285750" algn="l">
            <a:defRPr sz="5000"/>
          </a:lvl6pPr>
          <a:lvl7pPr marL="1714500" indent="-285750" algn="l">
            <a:defRPr sz="5000"/>
          </a:lvl7pPr>
          <a:lvl8pPr marL="2000250" indent="-285750" algn="l">
            <a:defRPr sz="5000"/>
          </a:lvl8pPr>
          <a:lvl9pPr marL="2286000" indent="-285750" algn="l">
            <a:defRPr sz="5000"/>
          </a:lvl9pPr>
        </a:lstStyle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4000" b="1" u="sng" dirty="0" smtClean="0">
              <a:solidFill>
                <a:srgbClr val="FF0000"/>
              </a:solidFill>
              <a:hlinkClick xmlns:r="http://schemas.openxmlformats.org/officeDocument/2006/relationships" r:id="rId1" action="ppaction://hlinksldjump"/>
            </a:rPr>
            <a:t>核心指标上报系统介绍</a:t>
          </a:r>
          <a:r>
            <a:rPr lang="zh-CN" altLang="en-US" sz="4000" b="1" u="sng" dirty="0" smtClean="0">
              <a:solidFill>
                <a:srgbClr val="FF0000"/>
              </a:solidFill>
              <a:hlinkClick xmlns:r="http://schemas.openxmlformats.org/officeDocument/2006/relationships" r:id="rId1" action="ppaction://hlinksldjump"/>
            </a:rPr>
            <a:t/>
          </a:r>
          <a:endParaRPr lang="zh-CN" altLang="en-US" sz="4000" b="1" u="sng" dirty="0" smtClean="0">
            <a:solidFill>
              <a:srgbClr val="FF0000"/>
            </a:solidFill>
            <a:hlinkClick xmlns:r="http://schemas.openxmlformats.org/officeDocument/2006/relationships" r:id="rId1" action="ppaction://hlinksldjump"/>
          </a:endParaRPr>
        </a:p>
      </dgm:t>
    </dgm:pt>
    <dgm:pt modelId="{D0061A9B-4830-4487-B865-59D19736686D}" cxnId="{DC222020-28E8-4D23-98B8-CD4937A74A7B}" type="parTrans">
      <dgm:prSet/>
      <dgm:spPr/>
      <dgm:t>
        <a:bodyPr/>
        <a:lstStyle/>
        <a:p>
          <a:endParaRPr lang="zh-CN" altLang="en-US"/>
        </a:p>
      </dgm:t>
    </dgm:pt>
    <dgm:pt modelId="{7647CB4C-A2BD-4CF4-B0EE-0A414691CCCD}" cxnId="{DC222020-28E8-4D23-98B8-CD4937A74A7B}" type="sibTrans">
      <dgm:prSet/>
      <dgm:spPr/>
      <dgm:t>
        <a:bodyPr/>
        <a:lstStyle/>
        <a:p>
          <a:endParaRPr lang="zh-CN" altLang="en-US"/>
        </a:p>
      </dgm:t>
    </dgm:pt>
    <dgm:pt modelId="{4751AB1A-DC08-4EAE-A722-63013CBE2A48}">
      <dgm:prSet phldrT="[文本]" phldr="0" custT="1"/>
      <dgm:spPr/>
      <dgm:t>
        <a:bodyPr vert="horz" wrap="square"/>
        <a:lstStyle>
          <a:lvl1pPr algn="l">
            <a:defRPr sz="6500"/>
          </a:lvl1pPr>
          <a:lvl2pPr marL="285750" indent="-285750" algn="l">
            <a:defRPr sz="5000"/>
          </a:lvl2pPr>
          <a:lvl3pPr marL="571500" indent="-285750" algn="l">
            <a:defRPr sz="5000"/>
          </a:lvl3pPr>
          <a:lvl4pPr marL="857250" indent="-285750" algn="l">
            <a:defRPr sz="5000"/>
          </a:lvl4pPr>
          <a:lvl5pPr marL="1143000" indent="-285750" algn="l">
            <a:defRPr sz="5000"/>
          </a:lvl5pPr>
          <a:lvl6pPr marL="1428750" indent="-285750" algn="l">
            <a:defRPr sz="5000"/>
          </a:lvl6pPr>
          <a:lvl7pPr marL="1714500" indent="-285750" algn="l">
            <a:defRPr sz="5000"/>
          </a:lvl7pPr>
          <a:lvl8pPr marL="2000250" indent="-285750" algn="l">
            <a:defRPr sz="5000"/>
          </a:lvl8pPr>
          <a:lvl9pPr marL="2286000" indent="-285750" algn="l">
            <a:defRPr sz="5000"/>
          </a:lvl9pPr>
        </a:lstStyle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4000" b="1" dirty="0" smtClean="0"/>
            <a:t>核心指标</a:t>
          </a:r>
          <a:r>
            <a:rPr lang="zh-CN" altLang="zh-CN" sz="4000" b="1" dirty="0" smtClean="0"/>
            <a:t>填报要求</a:t>
          </a:r>
          <a:r>
            <a:rPr lang="zh-CN" altLang="en-US" sz="4000" dirty="0"/>
            <a:t/>
          </a:r>
          <a:endParaRPr lang="zh-CN" altLang="en-US" sz="4000" dirty="0"/>
        </a:p>
      </dgm:t>
    </dgm:pt>
    <dgm:pt modelId="{CDBA0FD7-31DF-432D-BFE9-E2813A524063}" cxnId="{B85EC844-559D-4484-8928-7EA8EC767E2D}" type="parTrans">
      <dgm:prSet/>
      <dgm:spPr/>
      <dgm:t>
        <a:bodyPr/>
        <a:lstStyle/>
        <a:p>
          <a:endParaRPr lang="zh-CN" altLang="en-US"/>
        </a:p>
      </dgm:t>
    </dgm:pt>
    <dgm:pt modelId="{08BE5FB4-FEA1-46D1-A876-D07A66F20B83}" cxnId="{B85EC844-559D-4484-8928-7EA8EC767E2D}" type="sibTrans">
      <dgm:prSet/>
      <dgm:spPr/>
      <dgm:t>
        <a:bodyPr/>
        <a:lstStyle/>
        <a:p>
          <a:endParaRPr lang="zh-CN" altLang="en-US"/>
        </a:p>
      </dgm:t>
    </dgm:pt>
    <dgm:pt modelId="{965C973B-A724-4320-A376-301CD21B1796}" type="pres">
      <dgm:prSet presAssocID="{5BE3B6F2-06D4-48D2-8A8D-87F95C780CF3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4DC0BF14-0C4C-408E-9D49-6F5D8D79B9C1}" type="pres">
      <dgm:prSet presAssocID="{2763140F-3272-4D5D-B153-D864ED3F7309}" presName="comp" presStyleCnt="0"/>
      <dgm:spPr/>
    </dgm:pt>
    <dgm:pt modelId="{B0B2150B-E17A-46EC-BCB4-20A2F2762E3D}" type="pres">
      <dgm:prSet presAssocID="{2763140F-3272-4D5D-B153-D864ED3F7309}" presName="box" presStyleLbl="node1" presStyleIdx="0" presStyleCnt="2" custScaleX="98131" custScaleY="23337" custLinFactNeighborX="0" custLinFactNeighborY="5659"/>
      <dgm:spPr/>
      <dgm:t>
        <a:bodyPr/>
        <a:lstStyle/>
        <a:p>
          <a:endParaRPr lang="zh-CN" altLang="en-US"/>
        </a:p>
      </dgm:t>
    </dgm:pt>
    <dgm:pt modelId="{645DCB1B-ED6D-4E3C-9127-2E7AAD1979E7}" type="pres">
      <dgm:prSet presAssocID="{2763140F-3272-4D5D-B153-D864ED3F7309}" presName="img" presStyleLbl="fgImgPlace1" presStyleIdx="0" presStyleCnt="2" custScaleX="73050" custScaleY="25368" custLinFactNeighborX="-24227" custLinFactNeighborY="7531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zh-CN" altLang="en-US"/>
        </a:p>
      </dgm:t>
    </dgm:pt>
    <dgm:pt modelId="{D89F93F5-C9B5-4462-922F-FAC7E76CF78D}" type="pres">
      <dgm:prSet presAssocID="{2763140F-3272-4D5D-B153-D864ED3F7309}" presName="text" presStyleCnt="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0830FCD2-10D9-48D4-93E5-7004D4A89EBD}" type="pres">
      <dgm:prSet presAssocID="{7647CB4C-A2BD-4CF4-B0EE-0A414691CCCD}" presName="spacer" presStyleCnt="0"/>
      <dgm:spPr/>
    </dgm:pt>
    <dgm:pt modelId="{E7018BEC-216E-4F9B-962A-B2259852FD1E}" type="pres">
      <dgm:prSet presAssocID="{4751AB1A-DC08-4EAE-A722-63013CBE2A48}" presName="comp" presStyleCnt="0"/>
      <dgm:spPr/>
    </dgm:pt>
    <dgm:pt modelId="{E0B8D690-BD8D-40D5-8D45-B162CD103AA8}" type="pres">
      <dgm:prSet presAssocID="{4751AB1A-DC08-4EAE-A722-63013CBE2A48}" presName="box" presStyleLbl="node1" presStyleIdx="1" presStyleCnt="2" custScaleX="98131" custScaleY="23337" custLinFactNeighborX="0" custLinFactNeighborY="23258"/>
      <dgm:spPr/>
      <dgm:t>
        <a:bodyPr/>
        <a:lstStyle/>
        <a:p>
          <a:endParaRPr lang="zh-CN" altLang="en-US"/>
        </a:p>
      </dgm:t>
    </dgm:pt>
    <dgm:pt modelId="{6D479241-F350-4410-A99E-A2B6DA7E6994}" type="pres">
      <dgm:prSet presAssocID="{4751AB1A-DC08-4EAE-A722-63013CBE2A48}" presName="img" presStyleLbl="fgImgPlace1" presStyleIdx="1" presStyleCnt="2" custFlipVert="1" custScaleX="5846" custScaleY="3391" custLinFactNeighborX="-6427" custLinFactNeighborY="30331"/>
      <dgm:spPr/>
    </dgm:pt>
    <dgm:pt modelId="{FDA1106E-175F-42C7-B79F-A0805F9E36F7}" type="pres">
      <dgm:prSet presAssocID="{4751AB1A-DC08-4EAE-A722-63013CBE2A48}" presName="text" presStyleCnt="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DC222020-28E8-4D23-98B8-CD4937A74A7B}" srcId="{5BE3B6F2-06D4-48D2-8A8D-87F95C780CF3}" destId="{2763140F-3272-4D5D-B153-D864ED3F7309}" srcOrd="0" destOrd="0" parTransId="{D0061A9B-4830-4487-B865-59D19736686D}" sibTransId="{7647CB4C-A2BD-4CF4-B0EE-0A414691CCCD}"/>
    <dgm:cxn modelId="{B85EC844-559D-4484-8928-7EA8EC767E2D}" srcId="{5BE3B6F2-06D4-48D2-8A8D-87F95C780CF3}" destId="{4751AB1A-DC08-4EAE-A722-63013CBE2A48}" srcOrd="1" destOrd="0" parTransId="{CDBA0FD7-31DF-432D-BFE9-E2813A524063}" sibTransId="{08BE5FB4-FEA1-46D1-A876-D07A66F20B83}"/>
    <dgm:cxn modelId="{4E0C46AB-FAF2-40B0-A324-07FED9B99DB2}" type="presOf" srcId="{5BE3B6F2-06D4-48D2-8A8D-87F95C780CF3}" destId="{965C973B-A724-4320-A376-301CD21B1796}" srcOrd="0" destOrd="0" presId="urn:microsoft.com/office/officeart/2005/8/layout/vList4#1"/>
    <dgm:cxn modelId="{426A70F6-5AA5-44E2-88CB-5F34DA4FEEA3}" type="presParOf" srcId="{965C973B-A724-4320-A376-301CD21B1796}" destId="{4DC0BF14-0C4C-408E-9D49-6F5D8D79B9C1}" srcOrd="0" destOrd="0" presId="urn:microsoft.com/office/officeart/2005/8/layout/vList4#1"/>
    <dgm:cxn modelId="{4C26BC84-8C6B-4B27-8E7A-60FD355D7E50}" type="presParOf" srcId="{4DC0BF14-0C4C-408E-9D49-6F5D8D79B9C1}" destId="{B0B2150B-E17A-46EC-BCB4-20A2F2762E3D}" srcOrd="0" destOrd="0" presId="urn:microsoft.com/office/officeart/2005/8/layout/vList4#1"/>
    <dgm:cxn modelId="{675202F8-7E97-4CB9-B8D2-C2E234CDDB72}" type="presOf" srcId="{2763140F-3272-4D5D-B153-D864ED3F7309}" destId="{B0B2150B-E17A-46EC-BCB4-20A2F2762E3D}" srcOrd="0" destOrd="0" presId="urn:microsoft.com/office/officeart/2005/8/layout/vList4#1"/>
    <dgm:cxn modelId="{93C592BE-44AA-4322-8285-BBDE2F5C061D}" type="presParOf" srcId="{4DC0BF14-0C4C-408E-9D49-6F5D8D79B9C1}" destId="{645DCB1B-ED6D-4E3C-9127-2E7AAD1979E7}" srcOrd="1" destOrd="0" presId="urn:microsoft.com/office/officeart/2005/8/layout/vList4#1"/>
    <dgm:cxn modelId="{0E83F61D-3EA2-4CB8-9C6E-F012868C86C0}" type="presParOf" srcId="{4DC0BF14-0C4C-408E-9D49-6F5D8D79B9C1}" destId="{D89F93F5-C9B5-4462-922F-FAC7E76CF78D}" srcOrd="2" destOrd="0" presId="urn:microsoft.com/office/officeart/2005/8/layout/vList4#1"/>
    <dgm:cxn modelId="{F25C5CF4-64DB-47E8-9031-1EE998D8D16C}" type="presOf" srcId="{2763140F-3272-4D5D-B153-D864ED3F7309}" destId="{D89F93F5-C9B5-4462-922F-FAC7E76CF78D}" srcOrd="1" destOrd="0" presId="urn:microsoft.com/office/officeart/2005/8/layout/vList4#1"/>
    <dgm:cxn modelId="{DE4045B4-4329-43C9-B73A-40BA23B96D96}" type="presParOf" srcId="{965C973B-A724-4320-A376-301CD21B1796}" destId="{0830FCD2-10D9-48D4-93E5-7004D4A89EBD}" srcOrd="1" destOrd="0" presId="urn:microsoft.com/office/officeart/2005/8/layout/vList4#1"/>
    <dgm:cxn modelId="{3A4B380F-3A6C-4299-99D7-71FAEF3A8984}" type="presOf" srcId="{7647CB4C-A2BD-4CF4-B0EE-0A414691CCCD}" destId="{0830FCD2-10D9-48D4-93E5-7004D4A89EBD}" srcOrd="0" destOrd="0" presId="urn:microsoft.com/office/officeart/2005/8/layout/vList4#1"/>
    <dgm:cxn modelId="{D94BA69A-ADE6-4506-991C-519684C32846}" type="presParOf" srcId="{965C973B-A724-4320-A376-301CD21B1796}" destId="{E7018BEC-216E-4F9B-962A-B2259852FD1E}" srcOrd="2" destOrd="0" presId="urn:microsoft.com/office/officeart/2005/8/layout/vList4#1"/>
    <dgm:cxn modelId="{8416F7D2-9EA0-4A76-8861-7F83BCE84954}" type="presParOf" srcId="{E7018BEC-216E-4F9B-962A-B2259852FD1E}" destId="{E0B8D690-BD8D-40D5-8D45-B162CD103AA8}" srcOrd="0" destOrd="2" presId="urn:microsoft.com/office/officeart/2005/8/layout/vList4#1"/>
    <dgm:cxn modelId="{A4AFCB88-2420-4566-B7F3-08C6B14871D1}" type="presOf" srcId="{4751AB1A-DC08-4EAE-A722-63013CBE2A48}" destId="{E0B8D690-BD8D-40D5-8D45-B162CD103AA8}" srcOrd="0" destOrd="0" presId="urn:microsoft.com/office/officeart/2005/8/layout/vList4#1"/>
    <dgm:cxn modelId="{3FEB25D7-BBC8-4867-927B-01213663E64A}" type="presParOf" srcId="{E7018BEC-216E-4F9B-962A-B2259852FD1E}" destId="{6D479241-F350-4410-A99E-A2B6DA7E6994}" srcOrd="1" destOrd="2" presId="urn:microsoft.com/office/officeart/2005/8/layout/vList4#1"/>
    <dgm:cxn modelId="{1C8D6810-CF56-4D75-9D57-E8DC7BB15C5D}" type="presParOf" srcId="{E7018BEC-216E-4F9B-962A-B2259852FD1E}" destId="{FDA1106E-175F-42C7-B79F-A0805F9E36F7}" srcOrd="2" destOrd="2" presId="urn:microsoft.com/office/officeart/2005/8/layout/vList4#1"/>
    <dgm:cxn modelId="{2B4DB713-4ECB-43F0-97D1-A399189107B1}" type="presOf" srcId="{4751AB1A-DC08-4EAE-A722-63013CBE2A48}" destId="{FDA1106E-175F-42C7-B79F-A0805F9E36F7}" srcOrd="1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BE3B6F2-06D4-48D2-8A8D-87F95C780CF3}" type="doc">
      <dgm:prSet loTypeId="list" loCatId="list" qsTypeId="urn:microsoft.com/office/officeart/2005/8/quickstyle/simple5" qsCatId="simple" csTypeId="urn:microsoft.com/office/officeart/2005/8/colors/accent2_3" csCatId="accent2" phldr="1"/>
      <dgm:spPr/>
      <dgm:t>
        <a:bodyPr/>
        <a:lstStyle/>
        <a:p>
          <a:endParaRPr lang="zh-CN" altLang="en-US"/>
        </a:p>
      </dgm:t>
    </dgm:pt>
    <dgm:pt modelId="{2763140F-3272-4D5D-B153-D864ED3F7309}">
      <dgm:prSet phldrT="[文本]" phldr="0" custT="1"/>
      <dgm:spPr/>
      <dgm:t>
        <a:bodyPr vert="horz" wrap="square"/>
        <a:lstStyle>
          <a:lvl1pPr algn="l">
            <a:defRPr sz="6500"/>
          </a:lvl1pPr>
          <a:lvl2pPr marL="285750" indent="-285750" algn="l">
            <a:defRPr sz="5000"/>
          </a:lvl2pPr>
          <a:lvl3pPr marL="571500" indent="-285750" algn="l">
            <a:defRPr sz="5000"/>
          </a:lvl3pPr>
          <a:lvl4pPr marL="857250" indent="-285750" algn="l">
            <a:defRPr sz="5000"/>
          </a:lvl4pPr>
          <a:lvl5pPr marL="1143000" indent="-285750" algn="l">
            <a:defRPr sz="5000"/>
          </a:lvl5pPr>
          <a:lvl6pPr marL="1428750" indent="-285750" algn="l">
            <a:defRPr sz="5000"/>
          </a:lvl6pPr>
          <a:lvl7pPr marL="1714500" indent="-285750" algn="l">
            <a:defRPr sz="5000"/>
          </a:lvl7pPr>
          <a:lvl8pPr marL="2000250" indent="-285750" algn="l">
            <a:defRPr sz="5000"/>
          </a:lvl8pPr>
          <a:lvl9pPr marL="2286000" indent="-285750" algn="l">
            <a:defRPr sz="5000"/>
          </a:lvl9pPr>
        </a:lstStyle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sz="4000">
              <a:sym typeface="+mn-ea"/>
            </a:rPr>
            <a:t>核</a:t>
          </a:r>
          <a:r>
            <a:rPr lang="zh-CN" altLang="en-US" sz="4000" b="1" dirty="0" smtClean="0">
              <a:sym typeface="+mn-ea"/>
            </a:rPr>
            <a:t>心指标上报系统介绍</a:t>
          </a:r>
          <a:r>
            <a:rPr lang="zh-CN" altLang="en-US" sz="4000" b="1" dirty="0" smtClean="0"/>
            <a:t/>
          </a:r>
          <a:endParaRPr lang="zh-CN" altLang="en-US" sz="4000" b="1" dirty="0" smtClean="0"/>
        </a:p>
      </dgm:t>
    </dgm:pt>
    <dgm:pt modelId="{D0061A9B-4830-4487-B865-59D19736686D}" cxnId="{2736A890-1BF8-4B99-8537-D7D14C194BCA}" type="parTrans">
      <dgm:prSet/>
      <dgm:spPr/>
      <dgm:t>
        <a:bodyPr/>
        <a:lstStyle/>
        <a:p>
          <a:endParaRPr lang="zh-CN" altLang="en-US"/>
        </a:p>
      </dgm:t>
    </dgm:pt>
    <dgm:pt modelId="{7647CB4C-A2BD-4CF4-B0EE-0A414691CCCD}" cxnId="{2736A890-1BF8-4B99-8537-D7D14C194BCA}" type="sibTrans">
      <dgm:prSet/>
      <dgm:spPr/>
      <dgm:t>
        <a:bodyPr/>
        <a:lstStyle/>
        <a:p>
          <a:endParaRPr lang="zh-CN" altLang="en-US"/>
        </a:p>
      </dgm:t>
    </dgm:pt>
    <dgm:pt modelId="{4751AB1A-DC08-4EAE-A722-63013CBE2A48}">
      <dgm:prSet phldrT="[文本]" phldr="0" custT="1"/>
      <dgm:spPr/>
      <dgm:t>
        <a:bodyPr vert="horz" wrap="square"/>
        <a:lstStyle>
          <a:lvl1pPr algn="l">
            <a:defRPr sz="6500"/>
          </a:lvl1pPr>
          <a:lvl2pPr marL="285750" indent="-285750" algn="l">
            <a:defRPr sz="5000"/>
          </a:lvl2pPr>
          <a:lvl3pPr marL="571500" indent="-285750" algn="l">
            <a:defRPr sz="5000"/>
          </a:lvl3pPr>
          <a:lvl4pPr marL="857250" indent="-285750" algn="l">
            <a:defRPr sz="5000"/>
          </a:lvl4pPr>
          <a:lvl5pPr marL="1143000" indent="-285750" algn="l">
            <a:defRPr sz="5000"/>
          </a:lvl5pPr>
          <a:lvl6pPr marL="1428750" indent="-285750" algn="l">
            <a:defRPr sz="5000"/>
          </a:lvl6pPr>
          <a:lvl7pPr marL="1714500" indent="-285750" algn="l">
            <a:defRPr sz="5000"/>
          </a:lvl7pPr>
          <a:lvl8pPr marL="2000250" indent="-285750" algn="l">
            <a:defRPr sz="5000"/>
          </a:lvl8pPr>
          <a:lvl9pPr marL="2286000" indent="-285750" algn="l">
            <a:defRPr sz="5000"/>
          </a:lvl9pPr>
        </a:lstStyle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4000" b="1" u="sng" dirty="0" smtClean="0">
              <a:solidFill>
                <a:srgbClr val="FF0000"/>
              </a:solidFill>
              <a:hlinkClick xmlns:r="http://schemas.openxmlformats.org/officeDocument/2006/relationships" r:id="rId1" action="ppaction://hlinksldjump"/>
            </a:rPr>
            <a:t>核心指标</a:t>
          </a:r>
          <a:r>
            <a:rPr lang="zh-CN" altLang="zh-CN" sz="4000" b="1" u="sng" dirty="0" smtClean="0">
              <a:solidFill>
                <a:srgbClr val="FF0000"/>
              </a:solidFill>
              <a:hlinkClick xmlns:r="http://schemas.openxmlformats.org/officeDocument/2006/relationships" r:id="rId1" action="ppaction://hlinksldjump"/>
            </a:rPr>
            <a:t>填报要求</a:t>
          </a:r>
          <a:r>
            <a:rPr lang="zh-CN" altLang="zh-CN" sz="4000" b="1" u="sng" dirty="0" smtClean="0">
              <a:solidFill>
                <a:srgbClr val="FF0000"/>
              </a:solidFill>
              <a:hlinkClick xmlns:r="http://schemas.openxmlformats.org/officeDocument/2006/relationships" r:id="rId1" action="ppaction://hlinksldjump"/>
            </a:rPr>
            <a:t/>
          </a:r>
          <a:endParaRPr lang="zh-CN" altLang="zh-CN" sz="4000" b="1" u="sng" dirty="0" smtClean="0">
            <a:solidFill>
              <a:srgbClr val="FF0000"/>
            </a:solidFill>
            <a:hlinkClick xmlns:r="http://schemas.openxmlformats.org/officeDocument/2006/relationships" r:id="rId1" action="ppaction://hlinksldjump"/>
          </a:endParaRPr>
        </a:p>
      </dgm:t>
    </dgm:pt>
    <dgm:pt modelId="{CDBA0FD7-31DF-432D-BFE9-E2813A524063}" cxnId="{6551A3C7-ED67-4775-8A9D-CE1061DDDBBB}" type="parTrans">
      <dgm:prSet/>
      <dgm:spPr/>
      <dgm:t>
        <a:bodyPr/>
        <a:lstStyle/>
        <a:p>
          <a:endParaRPr lang="zh-CN" altLang="en-US"/>
        </a:p>
      </dgm:t>
    </dgm:pt>
    <dgm:pt modelId="{08BE5FB4-FEA1-46D1-A876-D07A66F20B83}" cxnId="{6551A3C7-ED67-4775-8A9D-CE1061DDDBBB}" type="sibTrans">
      <dgm:prSet/>
      <dgm:spPr/>
      <dgm:t>
        <a:bodyPr/>
        <a:lstStyle/>
        <a:p>
          <a:endParaRPr lang="zh-CN" altLang="en-US"/>
        </a:p>
      </dgm:t>
    </dgm:pt>
    <dgm:pt modelId="{965C973B-A724-4320-A376-301CD21B1796}" type="pres">
      <dgm:prSet presAssocID="{5BE3B6F2-06D4-48D2-8A8D-87F95C780CF3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4DC0BF14-0C4C-408E-9D49-6F5D8D79B9C1}" type="pres">
      <dgm:prSet presAssocID="{2763140F-3272-4D5D-B153-D864ED3F7309}" presName="comp" presStyleCnt="0"/>
      <dgm:spPr/>
    </dgm:pt>
    <dgm:pt modelId="{B0B2150B-E17A-46EC-BCB4-20A2F2762E3D}" type="pres">
      <dgm:prSet presAssocID="{2763140F-3272-4D5D-B153-D864ED3F7309}" presName="box" presStyleLbl="node1" presStyleIdx="0" presStyleCnt="2" custScaleX="98131" custScaleY="23337" custLinFactNeighborX="0" custLinFactNeighborY="5659"/>
      <dgm:spPr/>
      <dgm:t>
        <a:bodyPr/>
        <a:lstStyle/>
        <a:p>
          <a:endParaRPr lang="zh-CN" altLang="en-US"/>
        </a:p>
      </dgm:t>
    </dgm:pt>
    <dgm:pt modelId="{645DCB1B-ED6D-4E3C-9127-2E7AAD1979E7}" type="pres">
      <dgm:prSet presAssocID="{2763140F-3272-4D5D-B153-D864ED3F7309}" presName="img" presStyleLbl="fgImgPlace1" presStyleIdx="0" presStyleCnt="2" custScaleX="73050" custScaleY="25368" custLinFactNeighborX="-24227" custLinFactNeighborY="7531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zh-CN" altLang="en-US"/>
        </a:p>
      </dgm:t>
    </dgm:pt>
    <dgm:pt modelId="{D89F93F5-C9B5-4462-922F-FAC7E76CF78D}" type="pres">
      <dgm:prSet presAssocID="{2763140F-3272-4D5D-B153-D864ED3F7309}" presName="text" presStyleCnt="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0830FCD2-10D9-48D4-93E5-7004D4A89EBD}" type="pres">
      <dgm:prSet presAssocID="{7647CB4C-A2BD-4CF4-B0EE-0A414691CCCD}" presName="spacer" presStyleCnt="0"/>
      <dgm:spPr/>
    </dgm:pt>
    <dgm:pt modelId="{E7018BEC-216E-4F9B-962A-B2259852FD1E}" type="pres">
      <dgm:prSet presAssocID="{4751AB1A-DC08-4EAE-A722-63013CBE2A48}" presName="comp" presStyleCnt="0"/>
      <dgm:spPr/>
    </dgm:pt>
    <dgm:pt modelId="{E0B8D690-BD8D-40D5-8D45-B162CD103AA8}" type="pres">
      <dgm:prSet presAssocID="{4751AB1A-DC08-4EAE-A722-63013CBE2A48}" presName="box" presStyleLbl="node1" presStyleIdx="1" presStyleCnt="2" custScaleX="98131" custScaleY="23337" custLinFactNeighborX="0" custLinFactNeighborY="23258"/>
      <dgm:spPr/>
      <dgm:t>
        <a:bodyPr/>
        <a:lstStyle/>
        <a:p>
          <a:endParaRPr lang="zh-CN" altLang="en-US"/>
        </a:p>
      </dgm:t>
    </dgm:pt>
    <dgm:pt modelId="{6D479241-F350-4410-A99E-A2B6DA7E6994}" type="pres">
      <dgm:prSet presAssocID="{4751AB1A-DC08-4EAE-A722-63013CBE2A48}" presName="img" presStyleLbl="fgImgPlace1" presStyleIdx="1" presStyleCnt="2" custFlipVert="1" custScaleX="5846" custScaleY="3391" custLinFactNeighborX="-6427" custLinFactNeighborY="30331"/>
      <dgm:spPr/>
    </dgm:pt>
    <dgm:pt modelId="{FDA1106E-175F-42C7-B79F-A0805F9E36F7}" type="pres">
      <dgm:prSet presAssocID="{4751AB1A-DC08-4EAE-A722-63013CBE2A48}" presName="text" presStyleCnt="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2736A890-1BF8-4B99-8537-D7D14C194BCA}" srcId="{5BE3B6F2-06D4-48D2-8A8D-87F95C780CF3}" destId="{2763140F-3272-4D5D-B153-D864ED3F7309}" srcOrd="0" destOrd="0" parTransId="{D0061A9B-4830-4487-B865-59D19736686D}" sibTransId="{7647CB4C-A2BD-4CF4-B0EE-0A414691CCCD}"/>
    <dgm:cxn modelId="{6551A3C7-ED67-4775-8A9D-CE1061DDDBBB}" srcId="{5BE3B6F2-06D4-48D2-8A8D-87F95C780CF3}" destId="{4751AB1A-DC08-4EAE-A722-63013CBE2A48}" srcOrd="1" destOrd="0" parTransId="{CDBA0FD7-31DF-432D-BFE9-E2813A524063}" sibTransId="{08BE5FB4-FEA1-46D1-A876-D07A66F20B83}"/>
    <dgm:cxn modelId="{B323D022-418C-4E7B-9AA0-8007BD413A3F}" type="presOf" srcId="{5BE3B6F2-06D4-48D2-8A8D-87F95C780CF3}" destId="{965C973B-A724-4320-A376-301CD21B1796}" srcOrd="0" destOrd="0" presId="urn:microsoft.com/office/officeart/2005/8/layout/vList4#2"/>
    <dgm:cxn modelId="{2013BF1E-0DD3-43B0-9A7C-88AA993B010B}" type="presParOf" srcId="{965C973B-A724-4320-A376-301CD21B1796}" destId="{4DC0BF14-0C4C-408E-9D49-6F5D8D79B9C1}" srcOrd="0" destOrd="0" presId="urn:microsoft.com/office/officeart/2005/8/layout/vList4#2"/>
    <dgm:cxn modelId="{EF30B526-D008-4C3F-9ACF-8591027D3D09}" type="presParOf" srcId="{4DC0BF14-0C4C-408E-9D49-6F5D8D79B9C1}" destId="{B0B2150B-E17A-46EC-BCB4-20A2F2762E3D}" srcOrd="0" destOrd="0" presId="urn:microsoft.com/office/officeart/2005/8/layout/vList4#2"/>
    <dgm:cxn modelId="{19CD5126-51F1-40BC-80FE-03469096C792}" type="presOf" srcId="{2763140F-3272-4D5D-B153-D864ED3F7309}" destId="{B0B2150B-E17A-46EC-BCB4-20A2F2762E3D}" srcOrd="0" destOrd="0" presId="urn:microsoft.com/office/officeart/2005/8/layout/vList4#2"/>
    <dgm:cxn modelId="{51D82CBF-56F3-4C20-BCBC-D714EA2820A9}" type="presParOf" srcId="{4DC0BF14-0C4C-408E-9D49-6F5D8D79B9C1}" destId="{645DCB1B-ED6D-4E3C-9127-2E7AAD1979E7}" srcOrd="1" destOrd="0" presId="urn:microsoft.com/office/officeart/2005/8/layout/vList4#2"/>
    <dgm:cxn modelId="{923131E3-7E50-4DA0-9E78-13C794E81E73}" type="presParOf" srcId="{4DC0BF14-0C4C-408E-9D49-6F5D8D79B9C1}" destId="{D89F93F5-C9B5-4462-922F-FAC7E76CF78D}" srcOrd="2" destOrd="0" presId="urn:microsoft.com/office/officeart/2005/8/layout/vList4#2"/>
    <dgm:cxn modelId="{EE38AA3F-E123-4029-BC2A-A854E6F0217A}" type="presOf" srcId="{2763140F-3272-4D5D-B153-D864ED3F7309}" destId="{D89F93F5-C9B5-4462-922F-FAC7E76CF78D}" srcOrd="1" destOrd="0" presId="urn:microsoft.com/office/officeart/2005/8/layout/vList4#2"/>
    <dgm:cxn modelId="{B5B7B4FA-505C-44E6-8769-C62DD51DDE3C}" type="presParOf" srcId="{965C973B-A724-4320-A376-301CD21B1796}" destId="{0830FCD2-10D9-48D4-93E5-7004D4A89EBD}" srcOrd="1" destOrd="0" presId="urn:microsoft.com/office/officeart/2005/8/layout/vList4#2"/>
    <dgm:cxn modelId="{CE27763A-99F9-46B4-AD8F-8D60EB88C85E}" type="presOf" srcId="{7647CB4C-A2BD-4CF4-B0EE-0A414691CCCD}" destId="{0830FCD2-10D9-48D4-93E5-7004D4A89EBD}" srcOrd="0" destOrd="0" presId="urn:microsoft.com/office/officeart/2005/8/layout/vList4#2"/>
    <dgm:cxn modelId="{F01AC1DD-BF41-461A-B432-6F7377E4A875}" type="presParOf" srcId="{965C973B-A724-4320-A376-301CD21B1796}" destId="{E7018BEC-216E-4F9B-962A-B2259852FD1E}" srcOrd="2" destOrd="0" presId="urn:microsoft.com/office/officeart/2005/8/layout/vList4#2"/>
    <dgm:cxn modelId="{79C8A9E7-F8BA-4566-9A73-601DD8DC7A73}" type="presParOf" srcId="{E7018BEC-216E-4F9B-962A-B2259852FD1E}" destId="{E0B8D690-BD8D-40D5-8D45-B162CD103AA8}" srcOrd="0" destOrd="2" presId="urn:microsoft.com/office/officeart/2005/8/layout/vList4#2"/>
    <dgm:cxn modelId="{0053291A-386F-4913-8EFA-892E47C3C6EE}" type="presOf" srcId="{4751AB1A-DC08-4EAE-A722-63013CBE2A48}" destId="{E0B8D690-BD8D-40D5-8D45-B162CD103AA8}" srcOrd="0" destOrd="0" presId="urn:microsoft.com/office/officeart/2005/8/layout/vList4#2"/>
    <dgm:cxn modelId="{1C2FE176-5C96-4352-9493-AB25A689EEDB}" type="presParOf" srcId="{E7018BEC-216E-4F9B-962A-B2259852FD1E}" destId="{6D479241-F350-4410-A99E-A2B6DA7E6994}" srcOrd="1" destOrd="2" presId="urn:microsoft.com/office/officeart/2005/8/layout/vList4#2"/>
    <dgm:cxn modelId="{17380936-2165-44C9-A57B-4F3642F71B39}" type="presParOf" srcId="{E7018BEC-216E-4F9B-962A-B2259852FD1E}" destId="{FDA1106E-175F-42C7-B79F-A0805F9E36F7}" srcOrd="2" destOrd="2" presId="urn:microsoft.com/office/officeart/2005/8/layout/vList4#2"/>
    <dgm:cxn modelId="{7DBC4436-3C32-4D9F-B2F2-B853FBA476D7}" type="presOf" srcId="{4751AB1A-DC08-4EAE-A722-63013CBE2A48}" destId="{FDA1106E-175F-42C7-B79F-A0805F9E36F7}" srcOrd="1" destOrd="0" presId="urn:microsoft.com/office/officeart/2005/8/layout/vList4#2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B2150B-E17A-46EC-BCB4-20A2F2762E3D}">
      <dsp:nvSpPr>
        <dsp:cNvPr id="0" name=""/>
        <dsp:cNvSpPr/>
      </dsp:nvSpPr>
      <dsp:spPr>
        <a:xfrm>
          <a:off x="72001" y="216005"/>
          <a:ext cx="7560852" cy="890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shade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shade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900" b="1" kern="1200" dirty="0" smtClean="0">
              <a:hlinkClick xmlns:r="http://schemas.openxmlformats.org/officeDocument/2006/relationships" r:id="" action="ppaction://hlinksldjump"/>
            </a:rPr>
            <a:t>核心指标上报系统介绍</a:t>
          </a:r>
          <a:endParaRPr lang="zh-CN" altLang="en-US" sz="3900" kern="1200" dirty="0"/>
        </a:p>
      </dsp:txBody>
      <dsp:txXfrm>
        <a:off x="1958740" y="216005"/>
        <a:ext cx="5674113" cy="890777"/>
      </dsp:txXfrm>
    </dsp:sp>
    <dsp:sp modelId="{645DCB1B-ED6D-4E3C-9127-2E7AAD1979E7}">
      <dsp:nvSpPr>
        <dsp:cNvPr id="0" name=""/>
        <dsp:cNvSpPr/>
      </dsp:nvSpPr>
      <dsp:spPr>
        <a:xfrm>
          <a:off x="216016" y="288036"/>
          <a:ext cx="1125679" cy="774641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E0B8D690-BD8D-40D5-8D45-B162CD103AA8}">
      <dsp:nvSpPr>
        <dsp:cNvPr id="0" name=""/>
        <dsp:cNvSpPr/>
      </dsp:nvSpPr>
      <dsp:spPr>
        <a:xfrm>
          <a:off x="72001" y="2160241"/>
          <a:ext cx="7560852" cy="890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0"/>
                <a:satOff val="-28019"/>
                <a:lumOff val="31752"/>
                <a:alphaOff val="0"/>
                <a:shade val="51000"/>
                <a:satMod val="130000"/>
              </a:schemeClr>
            </a:gs>
            <a:gs pos="80000">
              <a:schemeClr val="accent2">
                <a:shade val="80000"/>
                <a:hueOff val="0"/>
                <a:satOff val="-28019"/>
                <a:lumOff val="31752"/>
                <a:alphaOff val="0"/>
                <a:shade val="93000"/>
                <a:satMod val="130000"/>
              </a:schemeClr>
            </a:gs>
            <a:gs pos="100000">
              <a:schemeClr val="accent2">
                <a:shade val="80000"/>
                <a:hueOff val="0"/>
                <a:satOff val="-28019"/>
                <a:lumOff val="3175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900" b="1" kern="1200" dirty="0" smtClean="0"/>
            <a:t>核心指标</a:t>
          </a:r>
          <a:r>
            <a:rPr lang="zh-CN" altLang="zh-CN" sz="3900" b="1" kern="1200" dirty="0" smtClean="0"/>
            <a:t>填报要求</a:t>
          </a:r>
          <a:endParaRPr lang="zh-CN" altLang="en-US" sz="3900" kern="1200" dirty="0"/>
        </a:p>
      </dsp:txBody>
      <dsp:txXfrm>
        <a:off x="1958740" y="2160241"/>
        <a:ext cx="5674113" cy="890777"/>
      </dsp:txXfrm>
    </dsp:sp>
    <dsp:sp modelId="{6D479241-F350-4410-A99E-A2B6DA7E6994}">
      <dsp:nvSpPr>
        <dsp:cNvPr id="0" name=""/>
        <dsp:cNvSpPr/>
      </dsp:nvSpPr>
      <dsp:spPr>
        <a:xfrm flipV="1">
          <a:off x="1008106" y="2592286"/>
          <a:ext cx="90085" cy="103548"/>
        </a:xfrm>
        <a:prstGeom prst="roundRect">
          <a:avLst>
            <a:gd name="adj" fmla="val 10000"/>
          </a:avLst>
        </a:prstGeom>
        <a:solidFill>
          <a:schemeClr val="accent2">
            <a:tint val="50000"/>
            <a:hueOff val="0"/>
            <a:satOff val="-2072"/>
            <a:lumOff val="13457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B2150B-E17A-46EC-BCB4-20A2F2762E3D}">
      <dsp:nvSpPr>
        <dsp:cNvPr id="0" name=""/>
        <dsp:cNvSpPr/>
      </dsp:nvSpPr>
      <dsp:spPr>
        <a:xfrm>
          <a:off x="72001" y="216005"/>
          <a:ext cx="7560852" cy="890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shade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shade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900" b="1" kern="1200" dirty="0" smtClean="0"/>
            <a:t>核心指标上报系统介绍</a:t>
          </a:r>
          <a:endParaRPr lang="zh-CN" altLang="en-US" sz="3900" kern="1200" dirty="0"/>
        </a:p>
      </dsp:txBody>
      <dsp:txXfrm>
        <a:off x="1958740" y="216005"/>
        <a:ext cx="5674113" cy="890777"/>
      </dsp:txXfrm>
    </dsp:sp>
    <dsp:sp modelId="{645DCB1B-ED6D-4E3C-9127-2E7AAD1979E7}">
      <dsp:nvSpPr>
        <dsp:cNvPr id="0" name=""/>
        <dsp:cNvSpPr/>
      </dsp:nvSpPr>
      <dsp:spPr>
        <a:xfrm>
          <a:off x="216016" y="288036"/>
          <a:ext cx="1125679" cy="774641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E0B8D690-BD8D-40D5-8D45-B162CD103AA8}">
      <dsp:nvSpPr>
        <dsp:cNvPr id="0" name=""/>
        <dsp:cNvSpPr/>
      </dsp:nvSpPr>
      <dsp:spPr>
        <a:xfrm>
          <a:off x="72001" y="2160241"/>
          <a:ext cx="7560852" cy="890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0"/>
                <a:satOff val="-28019"/>
                <a:lumOff val="31752"/>
                <a:alphaOff val="0"/>
                <a:shade val="51000"/>
                <a:satMod val="130000"/>
              </a:schemeClr>
            </a:gs>
            <a:gs pos="80000">
              <a:schemeClr val="accent2">
                <a:shade val="80000"/>
                <a:hueOff val="0"/>
                <a:satOff val="-28019"/>
                <a:lumOff val="31752"/>
                <a:alphaOff val="0"/>
                <a:shade val="93000"/>
                <a:satMod val="130000"/>
              </a:schemeClr>
            </a:gs>
            <a:gs pos="100000">
              <a:schemeClr val="accent2">
                <a:shade val="80000"/>
                <a:hueOff val="0"/>
                <a:satOff val="-28019"/>
                <a:lumOff val="3175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900" b="1" kern="1200" dirty="0" smtClean="0">
              <a:hlinkClick xmlns:r="http://schemas.openxmlformats.org/officeDocument/2006/relationships" r:id="" action="ppaction://hlinksldjump"/>
            </a:rPr>
            <a:t>核心指标</a:t>
          </a:r>
          <a:r>
            <a:rPr lang="zh-CN" altLang="zh-CN" sz="3900" b="1" kern="1200" dirty="0" smtClean="0">
              <a:hlinkClick xmlns:r="http://schemas.openxmlformats.org/officeDocument/2006/relationships" r:id="" action="ppaction://hlinksldjump"/>
            </a:rPr>
            <a:t>填报要求</a:t>
          </a:r>
          <a:endParaRPr lang="zh-CN" altLang="en-US" sz="3900" kern="1200" dirty="0"/>
        </a:p>
      </dsp:txBody>
      <dsp:txXfrm>
        <a:off x="1958740" y="2160241"/>
        <a:ext cx="5674113" cy="890777"/>
      </dsp:txXfrm>
    </dsp:sp>
    <dsp:sp modelId="{6D479241-F350-4410-A99E-A2B6DA7E6994}">
      <dsp:nvSpPr>
        <dsp:cNvPr id="0" name=""/>
        <dsp:cNvSpPr/>
      </dsp:nvSpPr>
      <dsp:spPr>
        <a:xfrm flipV="1">
          <a:off x="1008106" y="2592286"/>
          <a:ext cx="90085" cy="103548"/>
        </a:xfrm>
        <a:prstGeom prst="roundRect">
          <a:avLst>
            <a:gd name="adj" fmla="val 10000"/>
          </a:avLst>
        </a:prstGeom>
        <a:solidFill>
          <a:schemeClr val="accent2">
            <a:tint val="50000"/>
            <a:hueOff val="0"/>
            <a:satOff val="-2072"/>
            <a:lumOff val="13457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#2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85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l" eaLnBrk="0" hangingPunct="0">
              <a:defRPr sz="1200">
                <a:latin typeface="Times New Roman" panose="02020603050405020304" pitchFamily="18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3885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0" hangingPunct="0">
              <a:defRPr sz="1200">
                <a:latin typeface="Times New Roman" panose="02020603050405020304" pitchFamily="18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3885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l" eaLnBrk="0" hangingPunct="0">
              <a:defRPr sz="1200">
                <a:latin typeface="Times New Roman" panose="02020603050405020304" pitchFamily="18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3885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 eaLnBrk="0" hangingPunct="0">
              <a:defRPr sz="1200">
                <a:latin typeface="Times New Roman" panose="02020603050405020304" pitchFamily="18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0351991A-F5C5-4344-9619-1E44D2CC0C7D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1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146175" y="687388"/>
            <a:ext cx="4568825" cy="34274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</p:spPr>
      </p:sp>
      <p:sp>
        <p:nvSpPr>
          <p:cNvPr id="4098" name="Rectangle 2"/>
          <p:cNvSpPr>
            <a:spLocks noGrp="1" noChangeArrowheads="1"/>
          </p:cNvSpPr>
          <p:nvPr>
            <p:ph type="body" idx="3"/>
          </p:nvPr>
        </p:nvSpPr>
        <p:spPr bwMode="auto">
          <a:xfrm>
            <a:off x="687388" y="4344988"/>
            <a:ext cx="5486400" cy="4114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 dirty="0" smtClean="0"/>
              <a:t>单击此处编辑母版文本样式</a:t>
            </a:r>
            <a:endParaRPr lang="zh-CN" altLang="en-US" noProof="0" dirty="0" smtClean="0"/>
          </a:p>
          <a:p>
            <a:pPr lvl="1"/>
            <a:r>
              <a:rPr lang="zh-CN" altLang="en-US" noProof="0" dirty="0" smtClean="0"/>
              <a:t>第二级</a:t>
            </a:r>
            <a:endParaRPr lang="zh-CN" altLang="en-US" noProof="0" dirty="0" smtClean="0"/>
          </a:p>
          <a:p>
            <a:pPr lvl="2"/>
            <a:r>
              <a:rPr lang="zh-CN" altLang="en-US" noProof="0" dirty="0" smtClean="0"/>
              <a:t>第三级</a:t>
            </a:r>
            <a:endParaRPr lang="zh-CN" altLang="en-US" noProof="0" dirty="0" smtClean="0"/>
          </a:p>
          <a:p>
            <a:pPr lvl="3"/>
            <a:r>
              <a:rPr lang="zh-CN" altLang="en-US" noProof="0" dirty="0" smtClean="0"/>
              <a:t>第四级</a:t>
            </a:r>
            <a:endParaRPr lang="zh-CN" altLang="en-US" noProof="0" dirty="0" smtClean="0"/>
          </a:p>
          <a:p>
            <a:pPr lvl="4"/>
            <a:r>
              <a:rPr lang="zh-CN" altLang="en-US" noProof="0" dirty="0" smtClean="0"/>
              <a:t>第五级</a:t>
            </a:r>
            <a:endParaRPr lang="zh-CN" altLang="en-US" noProof="0" dirty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0" rtl="0" eaLnBrk="0" fontAlgn="base" hangingPunct="0">
      <a:spcBef>
        <a:spcPct val="20000"/>
      </a:spcBef>
      <a:spcAft>
        <a:spcPct val="0"/>
      </a:spcAft>
      <a:defRPr sz="1200" kern="1200">
        <a:solidFill>
          <a:schemeClr val="tx2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defTabSz="0" rtl="0" eaLnBrk="0" fontAlgn="base" hangingPunct="0">
      <a:spcBef>
        <a:spcPct val="20000"/>
      </a:spcBef>
      <a:spcAft>
        <a:spcPct val="0"/>
      </a:spcAft>
      <a:defRPr sz="1200" kern="1200">
        <a:solidFill>
          <a:schemeClr val="tx2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defTabSz="0" rtl="0" eaLnBrk="0" fontAlgn="base" hangingPunct="0">
      <a:spcBef>
        <a:spcPct val="20000"/>
      </a:spcBef>
      <a:spcAft>
        <a:spcPct val="0"/>
      </a:spcAft>
      <a:defRPr sz="1200" kern="1200">
        <a:solidFill>
          <a:schemeClr val="tx2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defTabSz="0" rtl="0" eaLnBrk="0" fontAlgn="base" hangingPunct="0">
      <a:spcBef>
        <a:spcPct val="20000"/>
      </a:spcBef>
      <a:spcAft>
        <a:spcPct val="0"/>
      </a:spcAft>
      <a:defRPr sz="1200" kern="1200">
        <a:solidFill>
          <a:schemeClr val="tx2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defTabSz="0" rtl="0" eaLnBrk="0" fontAlgn="base" hangingPunct="0">
      <a:spcBef>
        <a:spcPct val="20000"/>
      </a:spcBef>
      <a:spcAft>
        <a:spcPct val="0"/>
      </a:spcAft>
      <a:defRPr sz="1200" kern="1200">
        <a:solidFill>
          <a:schemeClr val="tx2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>
            <a:solidFill>
              <a:srgbClr val="000000"/>
            </a:solidFill>
          </a:ln>
        </p:spPr>
        <p:txBody>
          <a:bodyPr/>
          <a:lstStyle/>
          <a:p>
            <a:endParaRPr lang="zh-CN" altLang="zh-CN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47700" y="2012950"/>
            <a:ext cx="7345363" cy="13890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295400" y="3671888"/>
            <a:ext cx="6049963" cy="1655762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E803E2-806E-4FCC-98D4-90F6B571C16B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178550" y="5883275"/>
            <a:ext cx="2016125" cy="4508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001CFD-35C1-45A0-8A03-35808778530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63600" y="2454269"/>
            <a:ext cx="7777163" cy="1081087"/>
          </a:xfrm>
        </p:spPr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158186-0744-4C37-961D-ED157CFBA1B7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2625" y="4164013"/>
            <a:ext cx="7345363" cy="12874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82625" y="2746375"/>
            <a:ext cx="7345363" cy="1417638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BE55DA-2929-43C5-81FE-454E42CB4DD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31800" y="1511300"/>
            <a:ext cx="3811588" cy="4276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395788" y="1511300"/>
            <a:ext cx="3813175" cy="4276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7DCC23-3973-417B-B6E0-EFD498764AA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31800" y="1450975"/>
            <a:ext cx="3817938" cy="6048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31800" y="2055813"/>
            <a:ext cx="3817938" cy="37322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389438" y="1450975"/>
            <a:ext cx="3819525" cy="6048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389438" y="2055813"/>
            <a:ext cx="3819525" cy="37322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812811-F8A5-433B-9B82-549101A985B5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C94DF5-63BD-4C25-B66A-3ADC321B4697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E6EFAC-0165-4E0A-AF8A-1B7A8571F5C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1800" y="258763"/>
            <a:ext cx="2843213" cy="109696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378200" y="258763"/>
            <a:ext cx="4830763" cy="5529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31800" y="1355725"/>
            <a:ext cx="2843213" cy="44323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7E47B7-9032-42CE-97F8-AEA2293A0549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93863" y="4535488"/>
            <a:ext cx="5184775" cy="5365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693863" y="579438"/>
            <a:ext cx="5184775" cy="38877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693863" y="5072063"/>
            <a:ext cx="5184775" cy="760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FDCE0E-656F-415B-9C61-6429522D443C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F9DB3C-FF64-464F-B49E-CA9DF7DCC35A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265863" y="258763"/>
            <a:ext cx="1943100" cy="552926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31800" y="258763"/>
            <a:ext cx="5681663" cy="552926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AAEC4E-5388-404D-A929-56CB738E498A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31800" y="258763"/>
            <a:ext cx="7777163" cy="552926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4BE66B-F797-44B8-8DC1-E3D44CA61EBC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1800" y="258763"/>
            <a:ext cx="7777163" cy="108108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31800" y="1511300"/>
            <a:ext cx="3811588" cy="42767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395788" y="1511300"/>
            <a:ext cx="3813175" cy="20621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395788" y="3725863"/>
            <a:ext cx="3813175" cy="206216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D8A8D9-4949-424A-A7B3-513BD96CA17C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1800" y="258763"/>
            <a:ext cx="7777163" cy="108108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31800" y="1511300"/>
            <a:ext cx="7777163" cy="42767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16B6FF-811D-4836-9953-C2EF550DD82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47700" y="2012950"/>
            <a:ext cx="7345363" cy="13890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295400" y="3671888"/>
            <a:ext cx="6049963" cy="165576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ED0B04-8BD3-4777-A711-68120AEC34A6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35287-3E9D-4CB6-8BF9-FEF701CBB58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34B4D8-5255-4DA5-B1D2-438B65874B92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B9EE35-C788-47FB-9BC7-3EDB5DF73BC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2625" y="4164013"/>
            <a:ext cx="7345363" cy="12874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82625" y="2746375"/>
            <a:ext cx="7345363" cy="14176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014BB8-33B3-42FC-A522-81807BA44747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8C4134-61C7-440C-B887-A50E9F40EAA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31800" y="1511300"/>
            <a:ext cx="3811588" cy="4276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395788" y="1511300"/>
            <a:ext cx="3813175" cy="4276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CEC334-D8AC-4D42-8929-A3F9D65A8849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19F1DD-0012-45A4-AEE4-18E6FAE613B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31800" y="1450975"/>
            <a:ext cx="3817938" cy="6048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31800" y="2055813"/>
            <a:ext cx="3817938" cy="37322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389438" y="1450975"/>
            <a:ext cx="3819525" cy="6048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389438" y="2055813"/>
            <a:ext cx="3819525" cy="37322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D6CFD7-2AF8-4E04-A8CF-69C5C7378B27}" type="datetimeFigureOut">
              <a:rPr lang="zh-CN" altLang="en-US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B6CA20-B1C5-428A-9AC3-78D8DACDF38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34F1D7-3EB0-47EA-B90E-99D3CC4107CF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83682-B502-4304-902C-E474E1569D9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648B6E-2B43-430A-9D63-CA451AF0C645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332F08-54A2-43A8-AA25-A8A959DE02B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1800" y="258763"/>
            <a:ext cx="2843213" cy="109696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378200" y="258763"/>
            <a:ext cx="4830763" cy="5529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31800" y="1355725"/>
            <a:ext cx="2843213" cy="44323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A4BA9-000F-40CE-8B1E-3B6EE9A0F02A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F83ECC-B503-4E69-8C5D-C2FD4BBE65F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93863" y="4535488"/>
            <a:ext cx="5184775" cy="5365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693863" y="579438"/>
            <a:ext cx="5184775" cy="388778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693863" y="5072063"/>
            <a:ext cx="5184775" cy="760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CAAFF2-5573-4275-860A-D333AB3864A8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D94CFC-959C-4089-A593-178CFFF9D15E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312571-0D83-4EAD-9801-BF587AAA0EB6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D8764E-335C-40A3-B30C-FAAB93D7C0B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265863" y="258763"/>
            <a:ext cx="1943100" cy="552926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31800" y="258763"/>
            <a:ext cx="5681663" cy="552926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168697-D39A-486F-AD05-194349FE47D1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7E347-74A8-4B84-B3CC-70714434EF6B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image" Target="../media/image2.jpeg"/><Relationship Id="rId16" Type="http://schemas.openxmlformats.org/officeDocument/2006/relationships/image" Target="../media/image1.jpeg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4.xml"/><Relationship Id="rId8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1.xml"/><Relationship Id="rId5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5.xml"/><Relationship Id="rId1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31800" y="258763"/>
            <a:ext cx="7777163" cy="10810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86402" tIns="43201" rIns="86402" bIns="43201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31800" y="1511300"/>
            <a:ext cx="7777163" cy="42767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86402" tIns="43201" rIns="86402" bIns="43201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14039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31800" y="5900738"/>
            <a:ext cx="2016125" cy="4508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86402" tIns="43201" rIns="86402" bIns="43201" numCol="1" anchor="t" anchorCtr="0" compatLnSpc="1"/>
          <a:lstStyle>
            <a:lvl1pPr algn="l">
              <a:defRPr sz="1300"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4039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808288" y="5903913"/>
            <a:ext cx="2735262" cy="4508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86402" tIns="43201" rIns="86402" bIns="43201" numCol="1" anchor="t" anchorCtr="0" compatLnSpc="1"/>
          <a:lstStyle>
            <a:lvl1pPr algn="ctr">
              <a:defRPr sz="1300"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4039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192838" y="5900738"/>
            <a:ext cx="2016125" cy="4508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86402" tIns="43201" rIns="86402" bIns="43201" numCol="1" anchor="t" anchorCtr="0" compatLnSpc="1"/>
          <a:lstStyle>
            <a:lvl1pPr algn="r">
              <a:defRPr sz="1300"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FD645693-281B-4AE7-8A9D-B449932E9945}" type="slidenum">
              <a:rPr lang="en-US" altLang="zh-CN"/>
            </a:fld>
            <a:endParaRPr lang="en-US" altLang="zh-CN"/>
          </a:p>
        </p:txBody>
      </p:sp>
      <p:pic>
        <p:nvPicPr>
          <p:cNvPr id="1031" name="Picture 8" descr="质评办Logo1-1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15900" y="144463"/>
            <a:ext cx="465138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9" descr="质评办Logo1-2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792163" y="360363"/>
            <a:ext cx="2808287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4" name="Text Box 10"/>
          <p:cNvSpPr txBox="1">
            <a:spLocks noChangeArrowheads="1"/>
          </p:cNvSpPr>
          <p:nvPr/>
        </p:nvSpPr>
        <p:spPr bwMode="auto">
          <a:xfrm>
            <a:off x="7993063" y="5903913"/>
            <a:ext cx="863600" cy="214312"/>
          </a:xfrm>
          <a:prstGeom prst="rect">
            <a:avLst/>
          </a:prstGeom>
          <a:solidFill>
            <a:srgbClr val="3366CC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endParaRPr lang="zh-CN" altLang="en-US" sz="800">
              <a:ea typeface="宋体" panose="02010600030101010101" pitchFamily="2" charset="-122"/>
            </a:endParaRPr>
          </a:p>
        </p:txBody>
      </p:sp>
      <p:sp>
        <p:nvSpPr>
          <p:cNvPr id="1035" name="Text Box 11"/>
          <p:cNvSpPr txBox="1">
            <a:spLocks noChangeArrowheads="1"/>
          </p:cNvSpPr>
          <p:nvPr/>
        </p:nvSpPr>
        <p:spPr bwMode="auto">
          <a:xfrm>
            <a:off x="5576888" y="5843588"/>
            <a:ext cx="2498725" cy="3365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zh-CN" altLang="en-US" sz="1600" b="1">
                <a:solidFill>
                  <a:srgbClr val="336699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持续  改进  务实  创新</a:t>
            </a:r>
            <a:endParaRPr lang="zh-CN" altLang="en-US" sz="1600" b="1">
              <a:solidFill>
                <a:srgbClr val="336699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" grpId="0" animBg="1"/>
      <p:bldP spid="1035" grpId="0"/>
    </p:bldLst>
  </p:timing>
  <p:txStyles>
    <p:titleStyle>
      <a:lvl1pPr algn="ctr" defTabSz="863600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863600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863600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863600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863600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defTabSz="863600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defTabSz="863600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defTabSz="863600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defTabSz="863600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23850" indent="-323850" algn="l" defTabSz="863600" rtl="0" eaLnBrk="0" fontAlgn="base" hangingPunct="0">
        <a:spcBef>
          <a:spcPct val="20000"/>
        </a:spcBef>
        <a:spcAft>
          <a:spcPct val="0"/>
        </a:spcAft>
        <a:buChar char="•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01675" indent="-269875" algn="l" defTabSz="863600" rtl="0" eaLnBrk="0" fontAlgn="base" hangingPunct="0">
        <a:spcBef>
          <a:spcPct val="20000"/>
        </a:spcBef>
        <a:spcAft>
          <a:spcPct val="0"/>
        </a:spcAft>
        <a:buChar char="–"/>
        <a:defRPr sz="2600">
          <a:solidFill>
            <a:schemeClr val="tx1"/>
          </a:solidFill>
          <a:latin typeface="+mn-lt"/>
          <a:ea typeface="+mn-ea"/>
        </a:defRPr>
      </a:lvl2pPr>
      <a:lvl3pPr marL="1079500" indent="-215900" algn="l" defTabSz="863600" rtl="0" eaLnBrk="0" fontAlgn="base" hangingPunct="0">
        <a:spcBef>
          <a:spcPct val="20000"/>
        </a:spcBef>
        <a:spcAft>
          <a:spcPct val="0"/>
        </a:spcAft>
        <a:buChar char="•"/>
        <a:defRPr sz="2300">
          <a:solidFill>
            <a:schemeClr val="tx1"/>
          </a:solidFill>
          <a:latin typeface="+mn-lt"/>
          <a:ea typeface="+mn-ea"/>
        </a:defRPr>
      </a:lvl3pPr>
      <a:lvl4pPr marL="1511300" indent="-215900" algn="l" defTabSz="863600" rtl="0" eaLnBrk="0" fontAlgn="base" hangingPunct="0">
        <a:spcBef>
          <a:spcPct val="20000"/>
        </a:spcBef>
        <a:spcAft>
          <a:spcPct val="0"/>
        </a:spcAft>
        <a:buChar char="–"/>
        <a:defRPr sz="1900">
          <a:solidFill>
            <a:schemeClr val="tx1"/>
          </a:solidFill>
          <a:latin typeface="+mn-lt"/>
          <a:ea typeface="+mn-ea"/>
        </a:defRPr>
      </a:lvl4pPr>
      <a:lvl5pPr marL="1945005" indent="-215900" algn="l" defTabSz="863600" rtl="0" eaLnBrk="0" fontAlgn="base" hangingPunct="0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ea typeface="+mn-ea"/>
        </a:defRPr>
      </a:lvl5pPr>
      <a:lvl6pPr marL="2402205" indent="-215900" algn="l" defTabSz="863600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ea typeface="+mn-ea"/>
        </a:defRPr>
      </a:lvl6pPr>
      <a:lvl7pPr marL="2859405" indent="-215900" algn="l" defTabSz="863600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ea typeface="+mn-ea"/>
        </a:defRPr>
      </a:lvl7pPr>
      <a:lvl8pPr marL="3316605" indent="-215900" algn="l" defTabSz="863600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ea typeface="+mn-ea"/>
        </a:defRPr>
      </a:lvl8pPr>
      <a:lvl9pPr marL="3773805" indent="-215900" algn="l" defTabSz="863600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/>
          </p:cNvSpPr>
          <p:nvPr>
            <p:ph type="title"/>
          </p:nvPr>
        </p:nvSpPr>
        <p:spPr bwMode="auto">
          <a:xfrm>
            <a:off x="431800" y="258763"/>
            <a:ext cx="7777163" cy="10810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2051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31800" y="1511300"/>
            <a:ext cx="7777163" cy="42767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31800" y="6005513"/>
            <a:ext cx="2016125" cy="346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A15C118F-DE07-457F-A94A-9DEA306FFB73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2952750" y="6005513"/>
            <a:ext cx="2735263" cy="346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192838" y="6005513"/>
            <a:ext cx="2016125" cy="346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416C31C3-9061-4637-9C54-48DFD505D0BD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microsoft.com/office/2007/relationships/diagramDrawing" Target="../diagrams/drawing1.xml"/><Relationship Id="rId4" Type="http://schemas.openxmlformats.org/officeDocument/2006/relationships/diagramColors" Target="../diagrams/colors1.xml"/><Relationship Id="rId3" Type="http://schemas.openxmlformats.org/officeDocument/2006/relationships/diagramQuickStyle" Target="../diagrams/quickStyle1.xml"/><Relationship Id="rId2" Type="http://schemas.openxmlformats.org/officeDocument/2006/relationships/diagramLayout" Target="../diagrams/layout1.xml"/><Relationship Id="rId1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2.xml"/><Relationship Id="rId2" Type="http://schemas.openxmlformats.org/officeDocument/2006/relationships/tags" Target="../tags/tag1.xml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.xml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3.xml"/><Relationship Id="rId2" Type="http://schemas.openxmlformats.org/officeDocument/2006/relationships/image" Target="../media/image8.jpeg"/><Relationship Id="rId1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.xml"/><Relationship Id="rId1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2.xml"/><Relationship Id="rId2" Type="http://schemas.openxmlformats.org/officeDocument/2006/relationships/tags" Target="../tags/tag5.xml"/><Relationship Id="rId1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6.xml"/><Relationship Id="rId2" Type="http://schemas.openxmlformats.org/officeDocument/2006/relationships/image" Target="../media/image8.jpeg"/><Relationship Id="rId1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.xml"/><Relationship Id="rId1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8.xml"/><Relationship Id="rId1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6.jpeg"/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microsoft.com/office/2007/relationships/diagramDrawing" Target="../diagrams/drawing2.xml"/><Relationship Id="rId4" Type="http://schemas.openxmlformats.org/officeDocument/2006/relationships/diagramColors" Target="../diagrams/colors2.xml"/><Relationship Id="rId3" Type="http://schemas.openxmlformats.org/officeDocument/2006/relationships/diagramQuickStyle" Target="../diagrams/quickStyle2.xml"/><Relationship Id="rId2" Type="http://schemas.openxmlformats.org/officeDocument/2006/relationships/diagramLayout" Target="../diagrams/layout2.xml"/><Relationship Id="rId1" Type="http://schemas.openxmlformats.org/officeDocument/2006/relationships/diagramData" Target="../diagrams/data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hyperlink" Target="&#38169;&#35823;&#25351;&#26631;&#33258;&#26597;&#27861;.xls" TargetMode="Externa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矩形 3"/>
          <p:cNvSpPr>
            <a:spLocks noChangeArrowheads="1"/>
          </p:cNvSpPr>
          <p:nvPr/>
        </p:nvSpPr>
        <p:spPr bwMode="auto">
          <a:xfrm>
            <a:off x="0" y="0"/>
            <a:ext cx="8640763" cy="6480175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</a:ln>
        </p:spPr>
        <p:txBody>
          <a:bodyPr wrap="none"/>
          <a:lstStyle/>
          <a:p>
            <a:pPr algn="l"/>
            <a:endParaRPr lang="zh-CN" altLang="en-US" sz="1800">
              <a:ea typeface="宋体" panose="02010600030101010101" pitchFamily="2" charset="-122"/>
            </a:endParaRPr>
          </a:p>
        </p:txBody>
      </p:sp>
      <p:sp>
        <p:nvSpPr>
          <p:cNvPr id="4099" name="Text Box 2"/>
          <p:cNvSpPr txBox="1">
            <a:spLocks noChangeArrowheads="1"/>
          </p:cNvSpPr>
          <p:nvPr/>
        </p:nvSpPr>
        <p:spPr bwMode="auto">
          <a:xfrm>
            <a:off x="0" y="1944688"/>
            <a:ext cx="8640763" cy="1779587"/>
          </a:xfrm>
          <a:prstGeom prst="rect">
            <a:avLst/>
          </a:prstGeom>
          <a:solidFill>
            <a:srgbClr val="CCECFF"/>
          </a:solidFill>
          <a:ln w="9525">
            <a:noFill/>
            <a:miter lim="800000"/>
          </a:ln>
        </p:spPr>
        <p:txBody>
          <a:bodyPr lIns="86402" tIns="43201" rIns="86402" bIns="43201">
            <a:spAutoFit/>
          </a:bodyPr>
          <a:lstStyle/>
          <a:p>
            <a:pPr defTabSz="863600">
              <a:spcBef>
                <a:spcPct val="50000"/>
              </a:spcBef>
            </a:pPr>
            <a:r>
              <a:rPr lang="zh-CN" altLang="en-US" sz="4400" b="1"/>
              <a:t>浙江省医疗质量核心</a:t>
            </a:r>
            <a:endParaRPr lang="en-US" altLang="zh-CN" sz="4400" b="1" dirty="0"/>
          </a:p>
          <a:p>
            <a:pPr defTabSz="863600">
              <a:spcBef>
                <a:spcPct val="50000"/>
              </a:spcBef>
            </a:pPr>
            <a:r>
              <a:rPr lang="zh-CN" altLang="en-US" sz="4400" b="1" dirty="0"/>
              <a:t>指标上报系统</a:t>
            </a:r>
            <a:endParaRPr lang="zh-CN" altLang="en-US" sz="4400" b="1" dirty="0"/>
          </a:p>
        </p:txBody>
      </p:sp>
      <p:sp>
        <p:nvSpPr>
          <p:cNvPr id="4100" name="Text Box 3"/>
          <p:cNvSpPr txBox="1">
            <a:spLocks noChangeArrowheads="1"/>
          </p:cNvSpPr>
          <p:nvPr/>
        </p:nvSpPr>
        <p:spPr bwMode="auto">
          <a:xfrm>
            <a:off x="1871663" y="4103688"/>
            <a:ext cx="4897437" cy="457200"/>
          </a:xfrm>
          <a:prstGeom prst="rect">
            <a:avLst/>
          </a:prstGeom>
          <a:noFill/>
          <a:ln w="19050" algn="ctr">
            <a:noFill/>
            <a:miter lim="800000"/>
          </a:ln>
        </p:spPr>
        <p:txBody>
          <a:bodyPr wrap="none"/>
          <a:lstStyle/>
          <a:p>
            <a:pPr>
              <a:spcBef>
                <a:spcPct val="50000"/>
              </a:spcBef>
            </a:pPr>
            <a:r>
              <a:rPr lang="zh-CN" altLang="en-US" b="1"/>
              <a:t>浙江省医疗质量控制与评价办公室</a:t>
            </a:r>
            <a:endParaRPr lang="zh-CN" altLang="en-US" b="1"/>
          </a:p>
        </p:txBody>
      </p:sp>
    </p:spTree>
  </p:cSld>
  <p:clrMapOvr>
    <a:masterClrMapping/>
  </p:clrMapOvr>
  <p:transition advTm="13969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000" b="1" smtClean="0">
                <a:latin typeface="黑体" panose="02010609060101010101" pitchFamily="2" charset="-122"/>
                <a:ea typeface="黑体" panose="02010609060101010101" pitchFamily="2" charset="-122"/>
              </a:rPr>
              <a:t>内 容</a:t>
            </a:r>
            <a:endParaRPr lang="zh-CN" altLang="en-US" sz="4000" smtClean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431950" y="1511895"/>
          <a:ext cx="7704856" cy="38170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sp>
        <p:nvSpPr>
          <p:cNvPr id="7" name="圆角矩形 6"/>
          <p:cNvSpPr/>
          <p:nvPr/>
        </p:nvSpPr>
        <p:spPr>
          <a:xfrm>
            <a:off x="431800" y="3852545"/>
            <a:ext cx="1631950" cy="1556385"/>
          </a:xfrm>
          <a:prstGeom prst="roundRect">
            <a:avLst>
              <a:gd name="adj" fmla="val 10000"/>
            </a:avLst>
          </a:prstGeom>
          <a:blipFill rotWithShape="0">
            <a:blip r:embed="rId6" cstate="print"/>
            <a:stretch>
              <a:fillRect/>
            </a:stretch>
          </a:blip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3">
            <a:schemeClr val="accent2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127" name="矩形 4"/>
          <p:cNvSpPr>
            <a:spLocks noChangeArrowheads="1"/>
          </p:cNvSpPr>
          <p:nvPr/>
        </p:nvSpPr>
        <p:spPr bwMode="auto">
          <a:xfrm>
            <a:off x="5472113" y="5327650"/>
            <a:ext cx="3168650" cy="865188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</a:ln>
        </p:spPr>
        <p:txBody>
          <a:bodyPr wrap="none"/>
          <a:lstStyle/>
          <a:p>
            <a:pPr algn="l"/>
            <a:endParaRPr lang="zh-CN" altLang="en-US" sz="1800"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advTm="18015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矩形 12"/>
          <p:cNvSpPr>
            <a:spLocks noChangeArrowheads="1"/>
          </p:cNvSpPr>
          <p:nvPr/>
        </p:nvSpPr>
        <p:spPr bwMode="auto">
          <a:xfrm>
            <a:off x="0" y="0"/>
            <a:ext cx="8640763" cy="6480175"/>
          </a:xfrm>
          <a:prstGeom prst="rect">
            <a:avLst/>
          </a:prstGeom>
          <a:solidFill>
            <a:srgbClr val="00863D"/>
          </a:solidFill>
          <a:ln w="9525" algn="ctr">
            <a:solidFill>
              <a:schemeClr val="tx1"/>
            </a:solidFill>
            <a:round/>
          </a:ln>
        </p:spPr>
        <p:txBody>
          <a:bodyPr wrap="none"/>
          <a:lstStyle/>
          <a:p>
            <a:pPr algn="l"/>
            <a:endParaRPr lang="zh-CN" altLang="en-US" sz="1800">
              <a:ea typeface="宋体" panose="02010600030101010101" pitchFamily="2" charset="-122"/>
            </a:endParaRPr>
          </a:p>
        </p:txBody>
      </p:sp>
      <p:sp>
        <p:nvSpPr>
          <p:cNvPr id="5122" name="Text Box 4"/>
          <p:cNvSpPr>
            <a:spLocks noGrp="1" noChangeArrowheads="1"/>
          </p:cNvSpPr>
          <p:nvPr>
            <p:ph type="body" idx="4294967295"/>
          </p:nvPr>
        </p:nvSpPr>
        <p:spPr>
          <a:xfrm>
            <a:off x="215900" y="503238"/>
            <a:ext cx="3816350" cy="5689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50000"/>
              </a:spcBef>
              <a:buFontTx/>
              <a:buNone/>
              <a:defRPr/>
            </a:pPr>
            <a:r>
              <a:rPr lang="en-US" altLang="zh-CN" sz="2800" b="1" dirty="0" smtClean="0">
                <a:solidFill>
                  <a:schemeClr val="accent3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800" b="1" dirty="0" smtClean="0">
                <a:solidFill>
                  <a:schemeClr val="accent3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、进入“浙江医疗质量控制与评价”网站，点击左下方绿色图标；</a:t>
            </a:r>
            <a:endParaRPr lang="zh-CN" altLang="en-US" sz="2800" b="1" dirty="0" smtClean="0">
              <a:solidFill>
                <a:schemeClr val="accent3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>
              <a:lnSpc>
                <a:spcPct val="90000"/>
              </a:lnSpc>
              <a:spcBef>
                <a:spcPct val="50000"/>
              </a:spcBef>
              <a:buFontTx/>
              <a:buNone/>
              <a:defRPr/>
            </a:pPr>
            <a:r>
              <a:rPr lang="zh-CN" altLang="en-US" sz="2800" b="1" dirty="0" smtClean="0">
                <a:solidFill>
                  <a:schemeClr val="accent3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或</a:t>
            </a:r>
            <a:endParaRPr lang="en-US" altLang="zh-CN" sz="2800" b="1" dirty="0" smtClean="0">
              <a:solidFill>
                <a:schemeClr val="accent3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>
              <a:lnSpc>
                <a:spcPct val="90000"/>
              </a:lnSpc>
              <a:spcBef>
                <a:spcPct val="50000"/>
              </a:spcBef>
              <a:buFontTx/>
              <a:buNone/>
              <a:defRPr/>
            </a:pPr>
            <a:r>
              <a:rPr lang="en-US" altLang="zh-CN" sz="2800" b="1" dirty="0" smtClean="0">
                <a:solidFill>
                  <a:schemeClr val="accent3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2800" b="1" dirty="0" smtClean="0">
                <a:solidFill>
                  <a:schemeClr val="accent3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、直接输入网址</a:t>
            </a:r>
            <a:endParaRPr lang="zh-CN" altLang="en-US" sz="2800" b="1" dirty="0" smtClean="0">
              <a:solidFill>
                <a:schemeClr val="accent3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>
              <a:lnSpc>
                <a:spcPct val="90000"/>
              </a:lnSpc>
              <a:spcBef>
                <a:spcPct val="50000"/>
              </a:spcBef>
              <a:buFontTx/>
              <a:buNone/>
              <a:defRPr/>
            </a:pPr>
            <a:r>
              <a:rPr lang="en-US" altLang="zh-CN" sz="2800" b="1" dirty="0">
                <a:solidFill>
                  <a:schemeClr val="accent3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http://zjmqce.zjwjw.gov.cn/report/ </a:t>
            </a:r>
            <a:endParaRPr lang="en-US" altLang="zh-CN" sz="2800" b="1" dirty="0" smtClean="0">
              <a:solidFill>
                <a:schemeClr val="accent3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 eaLnBrk="1" hangingPunct="1">
              <a:lnSpc>
                <a:spcPct val="90000"/>
              </a:lnSpc>
              <a:spcBef>
                <a:spcPct val="50000"/>
              </a:spcBef>
              <a:buFontTx/>
              <a:buNone/>
              <a:defRPr/>
            </a:pPr>
            <a:endParaRPr lang="zh-CN" altLang="en-US" sz="2800" b="1" dirty="0" smtClean="0">
              <a:solidFill>
                <a:schemeClr val="accent3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 eaLnBrk="1" hangingPunct="1">
              <a:lnSpc>
                <a:spcPct val="90000"/>
              </a:lnSpc>
              <a:spcBef>
                <a:spcPct val="50000"/>
              </a:spcBef>
              <a:buFontTx/>
              <a:buNone/>
              <a:defRPr/>
            </a:pPr>
            <a:r>
              <a:rPr lang="zh-CN" altLang="en-US" sz="2800" b="1" dirty="0" smtClean="0">
                <a:solidFill>
                  <a:schemeClr val="accent3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进入登陆界面！</a:t>
            </a:r>
            <a:endParaRPr lang="zh-CN" altLang="en-US" sz="2800" b="1" dirty="0" smtClean="0">
              <a:solidFill>
                <a:schemeClr val="accent3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6148" name="Picture 4" descr="J2V5WC(B~4FI}I}J`R7D5MY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349750" y="0"/>
            <a:ext cx="4291013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149" name="直接箭头连接符 7"/>
          <p:cNvCxnSpPr>
            <a:cxnSpLocks noChangeShapeType="1"/>
          </p:cNvCxnSpPr>
          <p:nvPr/>
        </p:nvCxnSpPr>
        <p:spPr bwMode="auto">
          <a:xfrm>
            <a:off x="3960813" y="1655763"/>
            <a:ext cx="863600" cy="3240087"/>
          </a:xfrm>
          <a:prstGeom prst="straightConnector1">
            <a:avLst/>
          </a:prstGeom>
          <a:noFill/>
          <a:ln w="57150" algn="ctr">
            <a:solidFill>
              <a:srgbClr val="FF0000"/>
            </a:solidFill>
            <a:round/>
            <a:tailEnd type="triangle" w="med" len="med"/>
          </a:ln>
        </p:spPr>
      </p:cxnSp>
    </p:spTree>
  </p:cSld>
  <p:clrMapOvr>
    <a:masterClrMapping/>
  </p:clrMapOvr>
  <p:transition advTm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矩形 8"/>
          <p:cNvSpPr>
            <a:spLocks noChangeArrowheads="1"/>
          </p:cNvSpPr>
          <p:nvPr/>
        </p:nvSpPr>
        <p:spPr bwMode="auto">
          <a:xfrm>
            <a:off x="0" y="0"/>
            <a:ext cx="8640763" cy="6480175"/>
          </a:xfrm>
          <a:prstGeom prst="rect">
            <a:avLst/>
          </a:prstGeom>
          <a:solidFill>
            <a:srgbClr val="00863D"/>
          </a:solidFill>
          <a:ln w="9525" algn="ctr">
            <a:solidFill>
              <a:schemeClr val="tx1"/>
            </a:solidFill>
            <a:round/>
          </a:ln>
        </p:spPr>
        <p:txBody>
          <a:bodyPr wrap="none"/>
          <a:lstStyle/>
          <a:p>
            <a:pPr algn="l"/>
            <a:endParaRPr lang="zh-CN" altLang="en-US" sz="1800" i="1">
              <a:ea typeface="宋体" panose="02010600030101010101" pitchFamily="2" charset="-122"/>
            </a:endParaRPr>
          </a:p>
        </p:txBody>
      </p:sp>
      <p:pic>
        <p:nvPicPr>
          <p:cNvPr id="7171" name="Picture 1" descr="C:\Documents and Settings\朱岳华\Application Data\Tencent\Users\25734132\QQ\WinTemp\RichOle\7}_C5F1}_]HALRRV})E7U}1.pn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1223963"/>
            <a:ext cx="8640763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Oval 4"/>
          <p:cNvSpPr>
            <a:spLocks noChangeArrowheads="1"/>
          </p:cNvSpPr>
          <p:nvPr/>
        </p:nvSpPr>
        <p:spPr bwMode="auto">
          <a:xfrm>
            <a:off x="720725" y="3816350"/>
            <a:ext cx="681038" cy="407988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2087563" y="287338"/>
            <a:ext cx="4176712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000" b="1" dirty="0">
                <a:solidFill>
                  <a:schemeClr val="accent3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登陆界面</a:t>
            </a:r>
            <a:endParaRPr lang="zh-CN" altLang="en-US" sz="4000" b="1" dirty="0">
              <a:solidFill>
                <a:schemeClr val="accent3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1" name="Oval 4"/>
          <p:cNvSpPr>
            <a:spLocks noChangeArrowheads="1"/>
          </p:cNvSpPr>
          <p:nvPr/>
        </p:nvSpPr>
        <p:spPr bwMode="auto">
          <a:xfrm>
            <a:off x="720725" y="4319588"/>
            <a:ext cx="681038" cy="407987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" name="Oval 4"/>
          <p:cNvSpPr>
            <a:spLocks noChangeArrowheads="1"/>
          </p:cNvSpPr>
          <p:nvPr/>
        </p:nvSpPr>
        <p:spPr bwMode="auto">
          <a:xfrm>
            <a:off x="720725" y="4824413"/>
            <a:ext cx="681038" cy="407987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</p:spTree>
    <p:custDataLst>
      <p:tags r:id="rId2"/>
    </p:custDataLst>
  </p:cSld>
  <p:clrMapOvr>
    <a:masterClrMapping/>
  </p:clrMapOvr>
  <p:transition advTm="347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34620" y="354965"/>
            <a:ext cx="8370570" cy="5770245"/>
          </a:xfrm>
          <a:prstGeom prst="rect">
            <a:avLst/>
          </a:prstGeom>
        </p:spPr>
      </p:pic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zh-CN" altLang="en-US" smtClean="0"/>
          </a:p>
        </p:txBody>
      </p:sp>
      <p:sp>
        <p:nvSpPr>
          <p:cNvPr id="8200" name="AutoShape 10"/>
          <p:cNvSpPr>
            <a:spLocks noChangeArrowheads="1"/>
          </p:cNvSpPr>
          <p:nvPr/>
        </p:nvSpPr>
        <p:spPr bwMode="auto">
          <a:xfrm>
            <a:off x="4044633" y="3693478"/>
            <a:ext cx="1944687" cy="576262"/>
          </a:xfrm>
          <a:prstGeom prst="wedgeRectCallout">
            <a:avLst>
              <a:gd name="adj1" fmla="val -22565"/>
              <a:gd name="adj2" fmla="val -170222"/>
            </a:avLst>
          </a:prstGeom>
          <a:solidFill>
            <a:srgbClr val="FFFF00"/>
          </a:solidFill>
          <a:ln w="25400" algn="ctr">
            <a:solidFill>
              <a:srgbClr val="0000FF"/>
            </a:solidFill>
            <a:miter lim="800000"/>
          </a:ln>
        </p:spPr>
        <p:txBody>
          <a:bodyPr anchor="ctr"/>
          <a:lstStyle/>
          <a:p>
            <a:r>
              <a:rPr lang="zh-CN" altLang="en-US" sz="2800" b="1"/>
              <a:t>申 报 区</a:t>
            </a:r>
            <a:endParaRPr lang="zh-CN" altLang="en-US" sz="2800" b="1"/>
          </a:p>
        </p:txBody>
      </p:sp>
      <p:sp>
        <p:nvSpPr>
          <p:cNvPr id="8196" name="Oval 6"/>
          <p:cNvSpPr>
            <a:spLocks noChangeArrowheads="1"/>
          </p:cNvSpPr>
          <p:nvPr/>
        </p:nvSpPr>
        <p:spPr bwMode="auto">
          <a:xfrm>
            <a:off x="0" y="1608138"/>
            <a:ext cx="1633538" cy="544512"/>
          </a:xfrm>
          <a:prstGeom prst="ellipse">
            <a:avLst/>
          </a:prstGeom>
          <a:noFill/>
          <a:ln w="28575">
            <a:solidFill>
              <a:srgbClr val="00FF00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" name="Oval 6"/>
          <p:cNvSpPr>
            <a:spLocks noChangeArrowheads="1"/>
          </p:cNvSpPr>
          <p:nvPr/>
        </p:nvSpPr>
        <p:spPr bwMode="auto">
          <a:xfrm>
            <a:off x="0" y="2087563"/>
            <a:ext cx="1633538" cy="544512"/>
          </a:xfrm>
          <a:prstGeom prst="ellipse">
            <a:avLst/>
          </a:prstGeom>
          <a:noFill/>
          <a:ln w="28575">
            <a:solidFill>
              <a:srgbClr val="00FF00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197" name="Rectangle 8"/>
          <p:cNvSpPr>
            <a:spLocks noChangeArrowheads="1"/>
          </p:cNvSpPr>
          <p:nvPr/>
        </p:nvSpPr>
        <p:spPr bwMode="auto">
          <a:xfrm>
            <a:off x="144780" y="2663825"/>
            <a:ext cx="1584325" cy="3399155"/>
          </a:xfrm>
          <a:prstGeom prst="rect">
            <a:avLst/>
          </a:prstGeom>
          <a:noFill/>
          <a:ln w="38100">
            <a:solidFill>
              <a:srgbClr val="FF0000"/>
            </a:solidFill>
            <a:prstDash val="dash"/>
            <a:miter lim="800000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198" name="Rectangle 9"/>
          <p:cNvSpPr>
            <a:spLocks noChangeArrowheads="1"/>
          </p:cNvSpPr>
          <p:nvPr/>
        </p:nvSpPr>
        <p:spPr bwMode="auto">
          <a:xfrm>
            <a:off x="1938655" y="1402080"/>
            <a:ext cx="6279515" cy="4660900"/>
          </a:xfrm>
          <a:prstGeom prst="rect">
            <a:avLst/>
          </a:prstGeom>
          <a:noFill/>
          <a:ln w="38100">
            <a:solidFill>
              <a:srgbClr val="0000FF"/>
            </a:solidFill>
            <a:prstDash val="lgDashDot"/>
            <a:miter lim="800000"/>
          </a:ln>
        </p:spPr>
        <p:txBody>
          <a:bodyPr wrap="none" anchor="ctr"/>
          <a:lstStyle/>
          <a:p>
            <a:endParaRPr lang="zh-CN" altLang="en-US"/>
          </a:p>
        </p:txBody>
      </p:sp>
    </p:spTree>
    <p:custDataLst>
      <p:tags r:id="rId2"/>
    </p:custDataLst>
  </p:cSld>
  <p:clrMapOvr>
    <a:masterClrMapping/>
  </p:clrMapOvr>
  <p:transition advTm="295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bldLvl="0" animBg="1"/>
      <p:bldP spid="8197" grpId="0" bldLvl="0" animBg="1"/>
      <p:bldP spid="8198" grpId="0" bldLvl="0" animBg="1"/>
      <p:bldP spid="8200" grpId="0" bldLvl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431800" y="1295400"/>
            <a:ext cx="7972425" cy="247808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zh-CN" sz="2600" b="1" dirty="0" smtClean="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600" b="1" dirty="0" smtClean="0">
                <a:latin typeface="楷体_GB2312" pitchFamily="49" charset="-122"/>
                <a:ea typeface="楷体_GB2312" pitchFamily="49" charset="-122"/>
              </a:rPr>
              <a:t>、每月</a:t>
            </a:r>
            <a:r>
              <a:rPr lang="en-US" altLang="zh-CN" sz="2600" b="1" dirty="0" smtClean="0">
                <a:latin typeface="楷体_GB2312" pitchFamily="49" charset="-122"/>
                <a:ea typeface="楷体_GB2312" pitchFamily="49" charset="-122"/>
              </a:rPr>
              <a:t>20</a:t>
            </a:r>
            <a:r>
              <a:rPr lang="zh-CN" altLang="en-US" sz="2600" b="1" dirty="0" smtClean="0">
                <a:latin typeface="楷体_GB2312" pitchFamily="49" charset="-122"/>
                <a:ea typeface="楷体_GB2312" pitchFamily="49" charset="-122"/>
              </a:rPr>
              <a:t>日之前上报上一月度的数据。</a:t>
            </a:r>
            <a:endParaRPr lang="en-US" altLang="zh-CN" sz="2600" b="1" dirty="0" smtClean="0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90000"/>
              </a:lnSpc>
            </a:pPr>
            <a:endParaRPr lang="zh-CN" altLang="en-US" sz="2600" b="1" dirty="0" smtClean="0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90000"/>
              </a:lnSpc>
            </a:pPr>
            <a:r>
              <a:rPr lang="en-US" altLang="zh-CN" sz="2600" b="1" dirty="0" smtClean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600" b="1" dirty="0" smtClean="0">
                <a:latin typeface="楷体_GB2312" pitchFamily="49" charset="-122"/>
                <a:ea typeface="楷体_GB2312" pitchFamily="49" charset="-122"/>
              </a:rPr>
              <a:t>、上报方式：下载指标</a:t>
            </a:r>
            <a:r>
              <a:rPr lang="en-US" altLang="zh-CN" sz="2600" b="1" dirty="0" smtClean="0">
                <a:latin typeface="楷体_GB2312" pitchFamily="49" charset="-122"/>
                <a:ea typeface="楷体_GB2312" pitchFamily="49" charset="-122"/>
              </a:rPr>
              <a:t>excel</a:t>
            </a:r>
            <a:r>
              <a:rPr lang="zh-CN" altLang="en-US" sz="2600" b="1" dirty="0" smtClean="0">
                <a:latin typeface="楷体_GB2312" pitchFamily="49" charset="-122"/>
                <a:ea typeface="楷体_GB2312" pitchFamily="49" charset="-122"/>
              </a:rPr>
              <a:t>模版，填好后点击</a:t>
            </a:r>
            <a:r>
              <a:rPr lang="zh-CN" altLang="en-US" sz="2600" b="1" dirty="0" smtClean="0">
                <a:ea typeface="楷体_GB2312" pitchFamily="49" charset="-122"/>
              </a:rPr>
              <a:t>“</a:t>
            </a:r>
            <a:r>
              <a:rPr lang="zh-CN" altLang="en-US" sz="2600" b="1" dirty="0" smtClean="0">
                <a:latin typeface="楷体_GB2312" pitchFamily="49" charset="-122"/>
                <a:ea typeface="楷体_GB2312" pitchFamily="49" charset="-122"/>
              </a:rPr>
              <a:t>指标上传</a:t>
            </a:r>
            <a:r>
              <a:rPr lang="zh-CN" altLang="en-US" sz="2600" b="1" dirty="0" smtClean="0">
                <a:ea typeface="楷体_GB2312" pitchFamily="49" charset="-122"/>
              </a:rPr>
              <a:t>”</a:t>
            </a:r>
            <a:r>
              <a:rPr lang="zh-CN" altLang="en-US" sz="2600" b="1" dirty="0" smtClean="0">
                <a:latin typeface="楷体_GB2312" pitchFamily="49" charset="-122"/>
                <a:ea typeface="楷体_GB2312" pitchFamily="49" charset="-122"/>
              </a:rPr>
              <a:t>进行导入，进入网上填报页面。</a:t>
            </a:r>
            <a:endParaRPr lang="en-US" altLang="zh-CN" sz="2600" b="1" dirty="0" smtClean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90000"/>
              </a:lnSpc>
              <a:buFontTx/>
              <a:buNone/>
            </a:pPr>
            <a:br>
              <a:rPr lang="zh-CN" altLang="en-US" sz="2600" dirty="0" smtClean="0"/>
            </a:br>
            <a:endParaRPr lang="zh-CN" altLang="en-US" sz="2600" dirty="0" smtClean="0"/>
          </a:p>
        </p:txBody>
      </p:sp>
      <p:sp>
        <p:nvSpPr>
          <p:cNvPr id="258068" name="Rectangle 20"/>
          <p:cNvSpPr>
            <a:spLocks noChangeArrowheads="1"/>
          </p:cNvSpPr>
          <p:nvPr/>
        </p:nvSpPr>
        <p:spPr bwMode="auto">
          <a:xfrm>
            <a:off x="0" y="0"/>
            <a:ext cx="8640763" cy="1079500"/>
          </a:xfrm>
          <a:prstGeom prst="rect">
            <a:avLst/>
          </a:prstGeom>
          <a:solidFill>
            <a:srgbClr val="008000"/>
          </a:solidFill>
          <a:ln w="9525">
            <a:noFill/>
            <a:miter lim="800000"/>
          </a:ln>
        </p:spPr>
        <p:txBody>
          <a:bodyPr lIns="86402" tIns="43201" rIns="86402" bIns="43201" anchor="ctr"/>
          <a:lstStyle/>
          <a:p>
            <a:pPr defTabSz="863600">
              <a:lnSpc>
                <a:spcPct val="90000"/>
              </a:lnSpc>
              <a:defRPr/>
            </a:pPr>
            <a:endParaRPr lang="zh-CN" altLang="en-US" sz="34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楷体_GB2312" pitchFamily="49" charset="-122"/>
            </a:endParaRP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442913" y="0"/>
            <a:ext cx="7775575" cy="1079500"/>
          </a:xfrm>
          <a:noFill/>
        </p:spPr>
        <p:txBody>
          <a:bodyPr/>
          <a:lstStyle/>
          <a:p>
            <a:r>
              <a:rPr lang="zh-CN" altLang="en-US" sz="4000" b="1" smtClean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上 报 说 明</a:t>
            </a:r>
            <a:endParaRPr lang="zh-CN" altLang="en-US" sz="4000" b="1" smtClean="0">
              <a:solidFill>
                <a:schemeClr val="bg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0" y="3579813"/>
            <a:ext cx="8640763" cy="2900362"/>
          </a:xfrm>
          <a:prstGeom prst="rect">
            <a:avLst/>
          </a:prstGeom>
          <a:solidFill>
            <a:srgbClr val="008000"/>
          </a:solidFill>
          <a:ln w="9525">
            <a:solidFill>
              <a:schemeClr val="tx1"/>
            </a:solidFill>
            <a:miter lim="800000"/>
          </a:ln>
        </p:spPr>
        <p:txBody>
          <a:bodyPr wrap="none" lIns="86402" tIns="43201" rIns="86402" bIns="43201" anchor="ctr"/>
          <a:lstStyle/>
          <a:p>
            <a:pPr defTabSz="863600"/>
            <a:endParaRPr lang="zh-CN" altLang="en-US" sz="1700">
              <a:ea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6865" y="4014470"/>
            <a:ext cx="8171815" cy="2375535"/>
          </a:xfrm>
          <a:prstGeom prst="rect">
            <a:avLst/>
          </a:prstGeom>
        </p:spPr>
      </p:pic>
      <p:pic>
        <p:nvPicPr>
          <p:cNvPr id="12" name="Picture 4" descr="CIW{OO8G`X~_5P{KON3F5{U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96815" y="3897948"/>
            <a:ext cx="677863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8100" dir="5400000" algn="t" rotWithShape="0">
              <a:srgbClr val="000000">
                <a:alpha val="39999"/>
              </a:srgbClr>
            </a:outerShdw>
          </a:effectLst>
        </p:spPr>
      </p:pic>
      <p:sp>
        <p:nvSpPr>
          <p:cNvPr id="112648" name="Rectangle 8"/>
          <p:cNvSpPr>
            <a:spLocks noChangeArrowheads="1"/>
          </p:cNvSpPr>
          <p:nvPr/>
        </p:nvSpPr>
        <p:spPr bwMode="auto">
          <a:xfrm>
            <a:off x="4502785" y="4680585"/>
            <a:ext cx="1569085" cy="536575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</a:ln>
        </p:spPr>
        <p:txBody>
          <a:bodyPr wrap="none" anchor="ctr"/>
          <a:lstStyle/>
          <a:p>
            <a:endParaRPr lang="zh-CN" altLang="en-US"/>
          </a:p>
        </p:txBody>
      </p:sp>
    </p:spTree>
    <p:custDataLst>
      <p:tags r:id="rId3"/>
    </p:custDataLst>
  </p:cSld>
  <p:clrMapOvr>
    <a:masterClrMapping/>
  </p:clrMapOvr>
  <p:transition advTm="5741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26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26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26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26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112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42" grpId="0" uiExpand="1" build="p"/>
      <p:bldP spid="112648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068" name="Rectangle 20"/>
          <p:cNvSpPr>
            <a:spLocks noChangeArrowheads="1"/>
          </p:cNvSpPr>
          <p:nvPr/>
        </p:nvSpPr>
        <p:spPr bwMode="auto">
          <a:xfrm>
            <a:off x="0" y="0"/>
            <a:ext cx="8640763" cy="1401763"/>
          </a:xfrm>
          <a:prstGeom prst="rect">
            <a:avLst/>
          </a:prstGeom>
          <a:solidFill>
            <a:srgbClr val="008000"/>
          </a:solidFill>
          <a:ln w="9525">
            <a:noFill/>
            <a:miter lim="800000"/>
          </a:ln>
        </p:spPr>
        <p:txBody>
          <a:bodyPr lIns="86402" tIns="43201" rIns="86402" bIns="43201" anchor="ctr"/>
          <a:lstStyle/>
          <a:p>
            <a:pPr defTabSz="863600">
              <a:lnSpc>
                <a:spcPct val="90000"/>
              </a:lnSpc>
              <a:defRPr/>
            </a:pPr>
            <a:endParaRPr lang="zh-CN" altLang="en-US" sz="34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楷体_GB2312" pitchFamily="49" charset="-122"/>
            </a:endParaRPr>
          </a:p>
        </p:txBody>
      </p:sp>
      <p:sp>
        <p:nvSpPr>
          <p:cNvPr id="15365" name="Text Box 6"/>
          <p:cNvSpPr txBox="1">
            <a:spLocks noChangeArrowheads="1"/>
          </p:cNvSpPr>
          <p:nvPr/>
        </p:nvSpPr>
        <p:spPr bwMode="auto">
          <a:xfrm>
            <a:off x="442913" y="382588"/>
            <a:ext cx="7621587" cy="7032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86402" tIns="43201" rIns="86402" bIns="43201">
            <a:spAutoFit/>
          </a:bodyPr>
          <a:lstStyle/>
          <a:p>
            <a:pPr algn="l" defTabSz="863600">
              <a:spcBef>
                <a:spcPct val="50000"/>
              </a:spcBef>
            </a:pPr>
            <a:r>
              <a:rPr lang="zh-CN" altLang="en-US" sz="4000" b="1" dirty="0" smtClean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方式一：</a:t>
            </a:r>
            <a:r>
              <a:rPr lang="en-US" altLang="zh-CN" sz="4000" b="1" dirty="0" smtClean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excel</a:t>
            </a:r>
            <a:r>
              <a:rPr lang="zh-CN" altLang="en-US" sz="4000" b="1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模版导</a:t>
            </a:r>
            <a:r>
              <a:rPr lang="zh-CN" altLang="en-US" sz="4000" b="1" dirty="0" smtClean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入</a:t>
            </a:r>
            <a:endParaRPr lang="zh-CN" altLang="en-US" sz="4000" b="1" dirty="0">
              <a:solidFill>
                <a:schemeClr val="bg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8105" y="1475740"/>
            <a:ext cx="8485505" cy="4759960"/>
          </a:xfrm>
          <a:prstGeom prst="rect">
            <a:avLst/>
          </a:prstGeom>
        </p:spPr>
      </p:pic>
      <p:sp>
        <p:nvSpPr>
          <p:cNvPr id="7" name="AutoShape 8"/>
          <p:cNvSpPr>
            <a:spLocks noChangeArrowheads="1"/>
          </p:cNvSpPr>
          <p:nvPr/>
        </p:nvSpPr>
        <p:spPr bwMode="auto">
          <a:xfrm>
            <a:off x="4568825" y="4792345"/>
            <a:ext cx="2122170" cy="481965"/>
          </a:xfrm>
          <a:prstGeom prst="wedgeRectCallout">
            <a:avLst>
              <a:gd name="adj1" fmla="val -174536"/>
              <a:gd name="adj2" fmla="val 79117"/>
            </a:avLst>
          </a:prstGeom>
          <a:noFill/>
          <a:ln w="25400" algn="ctr">
            <a:solidFill>
              <a:srgbClr val="FF0000"/>
            </a:solidFill>
            <a:miter lim="800000"/>
          </a:ln>
        </p:spPr>
        <p:txBody>
          <a:bodyPr anchor="ctr"/>
          <a:lstStyle/>
          <a:p>
            <a:r>
              <a:rPr lang="zh-CN" altLang="en-US" b="1" dirty="0"/>
              <a:t>下载指标模版</a:t>
            </a:r>
            <a:endParaRPr lang="zh-CN" altLang="en-US" b="1" dirty="0"/>
          </a:p>
        </p:txBody>
      </p:sp>
      <p:sp>
        <p:nvSpPr>
          <p:cNvPr id="15363" name="Oval 3"/>
          <p:cNvSpPr>
            <a:spLocks noChangeArrowheads="1"/>
          </p:cNvSpPr>
          <p:nvPr/>
        </p:nvSpPr>
        <p:spPr bwMode="auto">
          <a:xfrm>
            <a:off x="307340" y="5177155"/>
            <a:ext cx="1565275" cy="879475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</p:spTree>
    <p:custDataLst>
      <p:tags r:id="rId2"/>
    </p:custDataLst>
  </p:cSld>
  <p:clrMapOvr>
    <a:masterClrMapping/>
  </p:clrMapOvr>
  <p:transition advTm="201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865" y="1378585"/>
            <a:ext cx="8173085" cy="5024755"/>
          </a:xfrm>
          <a:prstGeom prst="rect">
            <a:avLst/>
          </a:prstGeom>
        </p:spPr>
      </p:pic>
      <p:sp>
        <p:nvSpPr>
          <p:cNvPr id="258068" name="Rectangle 20"/>
          <p:cNvSpPr>
            <a:spLocks noChangeArrowheads="1"/>
          </p:cNvSpPr>
          <p:nvPr/>
        </p:nvSpPr>
        <p:spPr bwMode="auto">
          <a:xfrm>
            <a:off x="0" y="0"/>
            <a:ext cx="8640763" cy="1606550"/>
          </a:xfrm>
          <a:prstGeom prst="rect">
            <a:avLst/>
          </a:prstGeom>
          <a:solidFill>
            <a:srgbClr val="008000"/>
          </a:solidFill>
          <a:ln w="9525">
            <a:noFill/>
            <a:miter lim="800000"/>
          </a:ln>
        </p:spPr>
        <p:txBody>
          <a:bodyPr lIns="86402" tIns="43201" rIns="86402" bIns="43201" anchor="ctr"/>
          <a:lstStyle/>
          <a:p>
            <a:pPr defTabSz="863600">
              <a:lnSpc>
                <a:spcPct val="90000"/>
              </a:lnSpc>
              <a:defRPr/>
            </a:pPr>
            <a:endParaRPr lang="zh-CN" altLang="en-US" sz="34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楷体_GB2312" pitchFamily="49" charset="-122"/>
            </a:endParaRP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646113" y="382588"/>
            <a:ext cx="5042420" cy="70279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86402" tIns="43201" rIns="86402" bIns="43201">
            <a:spAutoFit/>
          </a:bodyPr>
          <a:lstStyle/>
          <a:p>
            <a:pPr algn="l" defTabSz="863600">
              <a:spcBef>
                <a:spcPct val="50000"/>
              </a:spcBef>
            </a:pPr>
            <a:r>
              <a:rPr lang="zh-CN" altLang="en-US" sz="4000" b="1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指标</a:t>
            </a:r>
            <a:r>
              <a:rPr lang="zh-CN" altLang="en-US" sz="4000" b="1" dirty="0" smtClean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填报</a:t>
            </a:r>
            <a:r>
              <a:rPr lang="en-US" altLang="zh-CN" sz="4000" b="1" dirty="0" smtClean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excel</a:t>
            </a:r>
            <a:r>
              <a:rPr lang="zh-CN" altLang="en-US" sz="4000" b="1" dirty="0" smtClean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模</a:t>
            </a:r>
            <a:r>
              <a:rPr lang="zh-CN" altLang="en-US" sz="4000" b="1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版</a:t>
            </a:r>
            <a:endParaRPr lang="zh-CN" altLang="en-US" sz="4000" b="1" dirty="0">
              <a:solidFill>
                <a:schemeClr val="bg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" name="Oval 3"/>
          <p:cNvSpPr>
            <a:spLocks noChangeArrowheads="1"/>
          </p:cNvSpPr>
          <p:nvPr/>
        </p:nvSpPr>
        <p:spPr bwMode="auto">
          <a:xfrm>
            <a:off x="5517515" y="4358640"/>
            <a:ext cx="2825750" cy="2043430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</a:ln>
        </p:spPr>
        <p:txBody>
          <a:bodyPr wrap="none" anchor="ctr"/>
          <a:p>
            <a:endParaRPr lang="zh-CN" altLang="en-US"/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3763010" y="4537075"/>
            <a:ext cx="942975" cy="1865630"/>
          </a:xfrm>
          <a:prstGeom prst="rect">
            <a:avLst/>
          </a:prstGeom>
          <a:noFill/>
          <a:ln w="50800">
            <a:solidFill>
              <a:srgbClr val="FF0000"/>
            </a:solidFill>
            <a:prstDash val="sysDash"/>
            <a:miter lim="800000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3978275" y="4806950"/>
            <a:ext cx="551815" cy="1596390"/>
          </a:xfrm>
          <a:prstGeom prst="rect">
            <a:avLst/>
          </a:prstGeom>
          <a:noFill/>
          <a:ln w="25400" algn="ctr">
            <a:noFill/>
            <a:miter lim="800000"/>
          </a:ln>
        </p:spPr>
        <p:txBody>
          <a:bodyPr vert="eaVert"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</a:rPr>
              <a:t>填 报 区</a:t>
            </a:r>
            <a:endParaRPr lang="zh-CN" altLang="en-US" b="1" dirty="0">
              <a:solidFill>
                <a:srgbClr val="FF0000"/>
              </a:solidFill>
              <a:latin typeface="楷体_GB2312" pitchFamily="49" charset="-122"/>
            </a:endParaRPr>
          </a:p>
        </p:txBody>
      </p:sp>
      <p:sp>
        <p:nvSpPr>
          <p:cNvPr id="4" name="Oval 3"/>
          <p:cNvSpPr>
            <a:spLocks noChangeArrowheads="1"/>
          </p:cNvSpPr>
          <p:nvPr/>
        </p:nvSpPr>
        <p:spPr bwMode="auto">
          <a:xfrm>
            <a:off x="3652520" y="3375660"/>
            <a:ext cx="3300730" cy="1240155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</a:ln>
        </p:spPr>
        <p:txBody>
          <a:bodyPr wrap="none" anchor="ctr"/>
          <a:p>
            <a:endParaRPr lang="zh-CN" altLang="en-US"/>
          </a:p>
        </p:txBody>
      </p:sp>
      <p:sp>
        <p:nvSpPr>
          <p:cNvPr id="9" name="线形标注 2 8"/>
          <p:cNvSpPr/>
          <p:nvPr/>
        </p:nvSpPr>
        <p:spPr>
          <a:xfrm>
            <a:off x="6616700" y="2280285"/>
            <a:ext cx="1342390" cy="421640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272661"/>
              <a:gd name="adj6" fmla="val -59933"/>
            </a:avLst>
          </a:prstGeom>
          <a:solidFill>
            <a:schemeClr val="accent1"/>
          </a:solidFill>
          <a:ln w="47625" cap="flat" cmpd="sng" algn="ctr">
            <a:solidFill>
              <a:srgbClr val="FF0000"/>
            </a:solidFill>
            <a:prstDash val="sysDot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t" anchorCtr="0" compatLnSpc="1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r>
              <a:rPr kumimoji="0" lang="zh-CN" altLang="en-US" sz="1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rPr>
              <a:t>释义查看</a:t>
            </a:r>
            <a:endParaRPr kumimoji="0" lang="zh-CN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7560310" y="2735580"/>
            <a:ext cx="72390" cy="172847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</p:spPr>
      </p:cxnSp>
    </p:spTree>
    <p:custDataLst>
      <p:tags r:id="rId2"/>
    </p:custDataLst>
  </p:cSld>
  <p:clrMapOvr>
    <a:masterClrMapping/>
  </p:clrMapOvr>
  <p:transition advTm="245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ldLvl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矩形 6"/>
          <p:cNvSpPr>
            <a:spLocks noChangeArrowheads="1"/>
          </p:cNvSpPr>
          <p:nvPr/>
        </p:nvSpPr>
        <p:spPr bwMode="auto">
          <a:xfrm>
            <a:off x="0" y="0"/>
            <a:ext cx="8640763" cy="6480175"/>
          </a:xfrm>
          <a:prstGeom prst="rect">
            <a:avLst/>
          </a:prstGeom>
          <a:solidFill>
            <a:srgbClr val="00863D"/>
          </a:solidFill>
          <a:ln w="9525" algn="ctr">
            <a:solidFill>
              <a:schemeClr val="tx1"/>
            </a:solidFill>
            <a:round/>
          </a:ln>
        </p:spPr>
        <p:txBody>
          <a:bodyPr wrap="none"/>
          <a:lstStyle/>
          <a:p>
            <a:pPr algn="l"/>
            <a:endParaRPr lang="zh-CN" altLang="en-US" sz="1800">
              <a:ea typeface="宋体" panose="02010600030101010101" pitchFamily="2" charset="-122"/>
            </a:endParaRPr>
          </a:p>
        </p:txBody>
      </p:sp>
      <p:sp>
        <p:nvSpPr>
          <p:cNvPr id="17411" name="Text Box 6"/>
          <p:cNvSpPr txBox="1">
            <a:spLocks noChangeArrowheads="1"/>
          </p:cNvSpPr>
          <p:nvPr/>
        </p:nvSpPr>
        <p:spPr bwMode="auto">
          <a:xfrm>
            <a:off x="647699" y="576263"/>
            <a:ext cx="7345089" cy="16249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86402" tIns="43201" rIns="86402" bIns="43201">
            <a:spAutoFit/>
          </a:bodyPr>
          <a:lstStyle/>
          <a:p>
            <a:pPr algn="l" defTabSz="863600">
              <a:spcBef>
                <a:spcPct val="50000"/>
              </a:spcBef>
            </a:pPr>
            <a:r>
              <a:rPr lang="zh-CN" altLang="en-US" sz="4000" b="1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模版填报完毕</a:t>
            </a:r>
            <a:r>
              <a:rPr lang="zh-CN" altLang="en-US" sz="4000" b="1" dirty="0" smtClean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，登陆网站，</a:t>
            </a:r>
            <a:endParaRPr lang="zh-CN" altLang="en-US" sz="4000" b="1" dirty="0">
              <a:solidFill>
                <a:schemeClr val="bg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l" defTabSz="863600">
              <a:spcBef>
                <a:spcPct val="50000"/>
              </a:spcBef>
            </a:pPr>
            <a:r>
              <a:rPr lang="zh-CN" altLang="en-US" sz="4000" b="1" dirty="0" smtClean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选择</a:t>
            </a:r>
            <a:r>
              <a:rPr lang="zh-CN" altLang="en-US" sz="4000" b="1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“指标上传”</a:t>
            </a:r>
            <a:endParaRPr lang="zh-CN" altLang="en-US" sz="4000" b="1" dirty="0">
              <a:solidFill>
                <a:schemeClr val="bg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412" name="AutoShape 8" descr="ME4M7V@ZB4_6I@6Z6E)8G"/>
          <p:cNvSpPr>
            <a:spLocks noChangeAspect="1" noChangeArrowheads="1"/>
          </p:cNvSpPr>
          <p:nvPr/>
        </p:nvSpPr>
        <p:spPr bwMode="auto">
          <a:xfrm>
            <a:off x="4167188" y="3087688"/>
            <a:ext cx="304800" cy="30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13" name="AutoShape 9" descr="ME4M7V@ZB4_6I@6Z6E)8G"/>
          <p:cNvSpPr>
            <a:spLocks noChangeAspect="1" noChangeArrowheads="1"/>
          </p:cNvSpPr>
          <p:nvPr/>
        </p:nvSpPr>
        <p:spPr bwMode="auto">
          <a:xfrm>
            <a:off x="4167188" y="3087688"/>
            <a:ext cx="304800" cy="30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4950" y="3152140"/>
            <a:ext cx="8171815" cy="2375535"/>
          </a:xfrm>
          <a:prstGeom prst="rect">
            <a:avLst/>
          </a:prstGeom>
        </p:spPr>
      </p:pic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4471988" y="3802698"/>
            <a:ext cx="1800225" cy="576262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</a:ln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10" name="Picture 4" descr="CIW{OO8G`X~_5P{KON3F5{U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02835" y="3088005"/>
            <a:ext cx="792163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8100" dir="5400000" algn="t" rotWithShape="0">
              <a:srgbClr val="000000">
                <a:alpha val="39999"/>
              </a:srgbClr>
            </a:outerShdw>
          </a:effectLst>
        </p:spPr>
      </p:pic>
    </p:spTree>
    <p:custDataLst>
      <p:tags r:id="rId3"/>
    </p:custDataLst>
  </p:cSld>
  <p:clrMapOvr>
    <a:masterClrMapping/>
  </p:clrMapOvr>
  <p:transition advTm="120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矩形 9"/>
          <p:cNvSpPr>
            <a:spLocks noChangeArrowheads="1"/>
          </p:cNvSpPr>
          <p:nvPr/>
        </p:nvSpPr>
        <p:spPr bwMode="auto">
          <a:xfrm>
            <a:off x="0" y="0"/>
            <a:ext cx="8640763" cy="6480175"/>
          </a:xfrm>
          <a:prstGeom prst="rect">
            <a:avLst/>
          </a:prstGeom>
          <a:solidFill>
            <a:srgbClr val="00863D"/>
          </a:solidFill>
          <a:ln w="9525" algn="ctr">
            <a:solidFill>
              <a:schemeClr val="tx1"/>
            </a:solidFill>
            <a:round/>
          </a:ln>
        </p:spPr>
        <p:txBody>
          <a:bodyPr wrap="none"/>
          <a:lstStyle/>
          <a:p>
            <a:pPr algn="l"/>
            <a:endParaRPr lang="zh-CN" altLang="en-US" sz="1800">
              <a:ea typeface="宋体" panose="02010600030101010101" pitchFamily="2" charset="-122"/>
            </a:endParaRPr>
          </a:p>
        </p:txBody>
      </p:sp>
      <p:pic>
        <p:nvPicPr>
          <p:cNvPr id="18435" name="Picture 1" descr="C:\Documents and Settings\朱岳华\Application Data\Tencent\Users\25734132\QQ\WinTemp\RichOle\MX~7[6R31(36~}OTT)FT50G.png"/>
          <p:cNvPicPr>
            <a:picLocks noChangeAspect="1" noChangeArrowheads="1"/>
          </p:cNvPicPr>
          <p:nvPr/>
        </p:nvPicPr>
        <p:blipFill>
          <a:blip r:embed="rId1" cstate="print"/>
          <a:srcRect l="1150" t="1315" r="4546" b="3945"/>
          <a:stretch>
            <a:fillRect/>
          </a:stretch>
        </p:blipFill>
        <p:spPr bwMode="auto">
          <a:xfrm>
            <a:off x="215900" y="647700"/>
            <a:ext cx="5832475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Text Box 7"/>
          <p:cNvSpPr txBox="1">
            <a:spLocks noChangeArrowheads="1"/>
          </p:cNvSpPr>
          <p:nvPr/>
        </p:nvSpPr>
        <p:spPr bwMode="auto">
          <a:xfrm>
            <a:off x="287338" y="0"/>
            <a:ext cx="3470275" cy="603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86402" tIns="43201" rIns="86402" bIns="43201">
            <a:spAutoFit/>
          </a:bodyPr>
          <a:lstStyle/>
          <a:p>
            <a:pPr algn="l" defTabSz="863600">
              <a:spcBef>
                <a:spcPct val="50000"/>
              </a:spcBef>
            </a:pPr>
            <a:r>
              <a:rPr lang="zh-CN" altLang="en-US" sz="3400" b="1">
                <a:solidFill>
                  <a:schemeClr val="bg1"/>
                </a:solidFill>
              </a:rPr>
              <a:t>上传界面</a:t>
            </a:r>
            <a:endParaRPr lang="zh-CN" altLang="en-US" sz="3400" b="1">
              <a:solidFill>
                <a:schemeClr val="bg1"/>
              </a:solidFill>
            </a:endParaRPr>
          </a:p>
        </p:txBody>
      </p:sp>
      <p:sp>
        <p:nvSpPr>
          <p:cNvPr id="18437" name="AutoShape 4" descr="ME4M7V@ZB4_6I@6Z6E)8G"/>
          <p:cNvSpPr>
            <a:spLocks noChangeAspect="1" noChangeArrowheads="1"/>
          </p:cNvSpPr>
          <p:nvPr/>
        </p:nvSpPr>
        <p:spPr bwMode="auto">
          <a:xfrm>
            <a:off x="4167188" y="3087688"/>
            <a:ext cx="304800" cy="30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38" name="AutoShape 5" descr="ME4M7V@ZB4_6I@6Z6E)8G"/>
          <p:cNvSpPr>
            <a:spLocks noChangeAspect="1" noChangeArrowheads="1"/>
          </p:cNvSpPr>
          <p:nvPr/>
        </p:nvSpPr>
        <p:spPr bwMode="auto">
          <a:xfrm>
            <a:off x="4167188" y="3087688"/>
            <a:ext cx="304800" cy="30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39" name="AutoShape 9"/>
          <p:cNvSpPr/>
          <p:nvPr/>
        </p:nvSpPr>
        <p:spPr bwMode="auto">
          <a:xfrm>
            <a:off x="6192838" y="647700"/>
            <a:ext cx="287337" cy="3600450"/>
          </a:xfrm>
          <a:prstGeom prst="rightBrace">
            <a:avLst>
              <a:gd name="adj1" fmla="val 104420"/>
              <a:gd name="adj2" fmla="val 50000"/>
            </a:avLst>
          </a:prstGeom>
          <a:noFill/>
          <a:ln w="57150">
            <a:solidFill>
              <a:srgbClr val="FF0000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8440" name="Text Box 10"/>
          <p:cNvSpPr txBox="1">
            <a:spLocks noChangeArrowheads="1"/>
          </p:cNvSpPr>
          <p:nvPr/>
        </p:nvSpPr>
        <p:spPr bwMode="auto">
          <a:xfrm>
            <a:off x="6624638" y="1295400"/>
            <a:ext cx="1800225" cy="2647950"/>
          </a:xfrm>
          <a:prstGeom prst="rect">
            <a:avLst/>
          </a:prstGeom>
          <a:noFill/>
          <a:ln w="25400" algn="ctr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chemeClr val="bg1"/>
                </a:solidFill>
              </a:rPr>
              <a:t>医院一般情况，首次填报完毕后，信息自动保留，要求至少每半年主动更新一次</a:t>
            </a:r>
            <a:endParaRPr lang="zh-CN" altLang="en-US" b="1">
              <a:solidFill>
                <a:schemeClr val="bg1"/>
              </a:solidFill>
            </a:endParaRPr>
          </a:p>
        </p:txBody>
      </p:sp>
      <p:sp>
        <p:nvSpPr>
          <p:cNvPr id="12" name="Line 12"/>
          <p:cNvSpPr>
            <a:spLocks noChangeShapeType="1"/>
          </p:cNvSpPr>
          <p:nvPr/>
        </p:nvSpPr>
        <p:spPr bwMode="auto">
          <a:xfrm flipH="1" flipV="1">
            <a:off x="3600450" y="5543550"/>
            <a:ext cx="1152525" cy="288925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4" name="Text Box 11"/>
          <p:cNvSpPr txBox="1">
            <a:spLocks noChangeArrowheads="1"/>
          </p:cNvSpPr>
          <p:nvPr/>
        </p:nvSpPr>
        <p:spPr bwMode="auto">
          <a:xfrm>
            <a:off x="4752975" y="5688013"/>
            <a:ext cx="3887788" cy="461962"/>
          </a:xfrm>
          <a:prstGeom prst="rect">
            <a:avLst/>
          </a:prstGeom>
          <a:solidFill>
            <a:srgbClr val="FFFF00"/>
          </a:solidFill>
          <a:ln w="25400" algn="ctr">
            <a:solidFill>
              <a:srgbClr val="FFFF00"/>
            </a:solidFill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FF0000"/>
                </a:solidFill>
              </a:rPr>
              <a:t>上传填报完成的</a:t>
            </a:r>
            <a:r>
              <a:rPr lang="en-US" altLang="zh-CN" b="1">
                <a:solidFill>
                  <a:srgbClr val="FF0000"/>
                </a:solidFill>
              </a:rPr>
              <a:t>excel</a:t>
            </a:r>
            <a:r>
              <a:rPr lang="zh-CN" altLang="en-US" b="1">
                <a:solidFill>
                  <a:srgbClr val="FF0000"/>
                </a:solidFill>
              </a:rPr>
              <a:t>模版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15" name="Oval 6"/>
          <p:cNvSpPr>
            <a:spLocks noChangeArrowheads="1"/>
          </p:cNvSpPr>
          <p:nvPr/>
        </p:nvSpPr>
        <p:spPr bwMode="auto">
          <a:xfrm>
            <a:off x="2663825" y="5400675"/>
            <a:ext cx="1008063" cy="471488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215900" y="3961130"/>
            <a:ext cx="2305050" cy="71945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" name="Rectangle 8"/>
          <p:cNvSpPr>
            <a:spLocks noChangeArrowheads="1"/>
          </p:cNvSpPr>
          <p:nvPr/>
        </p:nvSpPr>
        <p:spPr bwMode="auto">
          <a:xfrm>
            <a:off x="2520950" y="3960813"/>
            <a:ext cx="2374900" cy="431800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9" name="线形标注 2(无边框) 18"/>
          <p:cNvSpPr/>
          <p:nvPr/>
        </p:nvSpPr>
        <p:spPr bwMode="auto">
          <a:xfrm>
            <a:off x="5688013" y="4679950"/>
            <a:ext cx="2952750" cy="504825"/>
          </a:xfrm>
          <a:prstGeom prst="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-38116"/>
              <a:gd name="adj6" fmla="val -46060"/>
            </a:avLst>
          </a:prstGeom>
          <a:solidFill>
            <a:schemeClr val="accent1"/>
          </a:solidFill>
          <a:ln w="38100" algn="ctr">
            <a:solidFill>
              <a:srgbClr val="7030A0"/>
            </a:solidFill>
            <a:round/>
          </a:ln>
        </p:spPr>
        <p:txBody>
          <a:bodyPr wrap="none" anchor="ctr"/>
          <a:lstStyle/>
          <a:p>
            <a:pPr defTabSz="863600">
              <a:spcBef>
                <a:spcPct val="50000"/>
              </a:spcBef>
            </a:pPr>
            <a:r>
              <a:rPr lang="zh-CN" altLang="en-US" b="1">
                <a:solidFill>
                  <a:srgbClr val="7030A0"/>
                </a:solidFill>
              </a:rPr>
              <a:t>及时修改填报人信息</a:t>
            </a:r>
            <a:endParaRPr lang="zh-CN" altLang="en-US" b="1">
              <a:solidFill>
                <a:srgbClr val="7030A0"/>
              </a:solidFill>
            </a:endParaRPr>
          </a:p>
        </p:txBody>
      </p:sp>
    </p:spTree>
    <p:custDataLst>
      <p:tags r:id="rId2"/>
    </p:custDataLst>
  </p:cSld>
  <p:clrMapOvr>
    <a:masterClrMapping/>
  </p:clrMapOvr>
  <p:transition advTm="330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84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9" grpId="0" animBg="1"/>
      <p:bldP spid="12" grpId="0" animBg="1"/>
      <p:bldP spid="14" grpId="0" animBg="1"/>
      <p:bldP spid="15" grpId="0" animBg="1"/>
      <p:bldP spid="16" grpId="0" bldLvl="0" animBg="1"/>
      <p:bldP spid="17" grpId="0" animBg="1"/>
      <p:bldP spid="1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内容占位符 4"/>
          <p:cNvSpPr/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21506" name="矩形 3"/>
          <p:cNvSpPr>
            <a:spLocks noChangeArrowheads="1"/>
          </p:cNvSpPr>
          <p:nvPr/>
        </p:nvSpPr>
        <p:spPr bwMode="auto">
          <a:xfrm>
            <a:off x="0" y="0"/>
            <a:ext cx="8640763" cy="6480175"/>
          </a:xfrm>
          <a:prstGeom prst="rect">
            <a:avLst/>
          </a:prstGeom>
          <a:solidFill>
            <a:srgbClr val="009E47"/>
          </a:solidFill>
          <a:ln w="9525" algn="ctr">
            <a:solidFill>
              <a:schemeClr val="tx1"/>
            </a:solidFill>
            <a:round/>
          </a:ln>
        </p:spPr>
        <p:txBody>
          <a:bodyPr wrap="none"/>
          <a:lstStyle/>
          <a:p>
            <a:pPr algn="l"/>
            <a:endParaRPr lang="zh-CN" altLang="en-US" sz="1800">
              <a:ea typeface="宋体" panose="02010600030101010101" pitchFamily="2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87338" y="-144463"/>
            <a:ext cx="7777162" cy="1081088"/>
          </a:xfrm>
        </p:spPr>
        <p:txBody>
          <a:bodyPr/>
          <a:lstStyle/>
          <a:p>
            <a:pPr>
              <a:defRPr/>
            </a:pPr>
            <a:r>
              <a:rPr lang="zh-CN" altLang="en-US" sz="3600" b="1" dirty="0" smtClean="0">
                <a:solidFill>
                  <a:schemeClr val="accent3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上传方法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21510" name="AutoShape 3" descr="C:\Documents and Settings\朱岳华\Application Data\Tencent\Users\25734132\QQ\WinTemp\RichOle\_QZ}Lk@WF[J38MEZY$21W.png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11" name="AutoShape 4" descr="C:\Documents and Settings\朱岳华\Application Data\Tencent\Users\25734132\QQ\WinTemp\RichOle\_QZ}Lk@WF[J38MEZY$21W.png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0395" y="936625"/>
            <a:ext cx="7444105" cy="5305425"/>
          </a:xfrm>
          <a:prstGeom prst="rect">
            <a:avLst/>
          </a:prstGeom>
        </p:spPr>
      </p:pic>
      <p:sp>
        <p:nvSpPr>
          <p:cNvPr id="20" name="Oval 6"/>
          <p:cNvSpPr>
            <a:spLocks noChangeArrowheads="1"/>
          </p:cNvSpPr>
          <p:nvPr/>
        </p:nvSpPr>
        <p:spPr bwMode="auto">
          <a:xfrm>
            <a:off x="2902585" y="5099050"/>
            <a:ext cx="1152525" cy="503238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" name="Oval 6"/>
          <p:cNvSpPr>
            <a:spLocks noChangeArrowheads="1"/>
          </p:cNvSpPr>
          <p:nvPr/>
        </p:nvSpPr>
        <p:spPr bwMode="auto">
          <a:xfrm>
            <a:off x="3923983" y="5542598"/>
            <a:ext cx="792162" cy="503237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</p:spTree>
    <p:custDataLst>
      <p:tags r:id="rId2"/>
    </p:custDataLst>
  </p:cSld>
  <p:clrMapOvr>
    <a:masterClrMapping/>
  </p:clrMapOvr>
  <p:transition advTm="276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ldLvl="0" animBg="1"/>
      <p:bldP spid="22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915" y="2265680"/>
            <a:ext cx="8128000" cy="87122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rcRect t="45526" r="498"/>
          <a:stretch>
            <a:fillRect/>
          </a:stretch>
        </p:blipFill>
        <p:spPr>
          <a:xfrm>
            <a:off x="81280" y="3963670"/>
            <a:ext cx="8127365" cy="826135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80" y="589280"/>
            <a:ext cx="8128000" cy="922655"/>
          </a:xfrm>
          <a:prstGeom prst="rect">
            <a:avLst/>
          </a:prstGeom>
        </p:spPr>
      </p:pic>
      <p:pic>
        <p:nvPicPr>
          <p:cNvPr id="25604" name="Picture 4" descr="状态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553075"/>
            <a:ext cx="8209915" cy="92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0" y="0"/>
            <a:ext cx="4354513" cy="4552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86402" tIns="43201" rIns="86402" bIns="43201">
            <a:spAutoFit/>
          </a:bodyPr>
          <a:lstStyle/>
          <a:p>
            <a:pPr algn="l" defTabSz="863600">
              <a:spcBef>
                <a:spcPct val="50000"/>
              </a:spcBef>
            </a:pPr>
            <a:r>
              <a:rPr lang="zh-CN" altLang="en-US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①数据未上传</a:t>
            </a:r>
            <a:endParaRPr lang="zh-CN" altLang="en-US" b="1" dirty="0">
              <a:solidFill>
                <a:srgbClr val="FFFF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5608" name="Text Box 8"/>
          <p:cNvSpPr txBox="1">
            <a:spLocks noChangeArrowheads="1"/>
          </p:cNvSpPr>
          <p:nvPr/>
        </p:nvSpPr>
        <p:spPr bwMode="auto">
          <a:xfrm>
            <a:off x="0" y="1742440"/>
            <a:ext cx="5082540" cy="4552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86402" tIns="43201" rIns="86402" bIns="43201">
            <a:spAutoFit/>
          </a:bodyPr>
          <a:lstStyle/>
          <a:p>
            <a:pPr algn="l" defTabSz="863600">
              <a:spcBef>
                <a:spcPct val="50000"/>
              </a:spcBef>
            </a:pPr>
            <a:r>
              <a:rPr lang="zh-CN" altLang="en-US" b="1" dirty="0" smtClean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②数据未</a:t>
            </a:r>
            <a:r>
              <a:rPr lang="zh-CN" altLang="en-US" b="1" dirty="0" smtClean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提交</a:t>
            </a:r>
            <a:endParaRPr lang="zh-CN" altLang="en-US" b="1" dirty="0">
              <a:solidFill>
                <a:srgbClr val="FFFF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5609" name="Text Box 9"/>
          <p:cNvSpPr txBox="1">
            <a:spLocks noChangeArrowheads="1"/>
          </p:cNvSpPr>
          <p:nvPr/>
        </p:nvSpPr>
        <p:spPr bwMode="auto">
          <a:xfrm>
            <a:off x="0" y="5008563"/>
            <a:ext cx="4762500" cy="4552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86402" tIns="43201" rIns="86402" bIns="43201">
            <a:spAutoFit/>
          </a:bodyPr>
          <a:lstStyle/>
          <a:p>
            <a:pPr algn="l" defTabSz="863600">
              <a:spcBef>
                <a:spcPct val="50000"/>
              </a:spcBef>
            </a:pPr>
            <a:r>
              <a:rPr lang="zh-CN" altLang="en-US" b="1" dirty="0" smtClean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④</a:t>
            </a:r>
            <a:r>
              <a:rPr lang="zh-CN" altLang="en-US" b="1" dirty="0" smtClean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质</a:t>
            </a:r>
            <a:r>
              <a:rPr lang="zh-CN" altLang="en-US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评</a:t>
            </a:r>
            <a:r>
              <a:rPr lang="zh-CN" altLang="en-US" b="1" dirty="0" smtClean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办已审核，数据不可修改</a:t>
            </a:r>
            <a:endParaRPr lang="zh-CN" altLang="en-US" b="1" dirty="0">
              <a:solidFill>
                <a:srgbClr val="FFFF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5610" name="椭圆 16"/>
          <p:cNvSpPr>
            <a:spLocks noChangeArrowheads="1"/>
          </p:cNvSpPr>
          <p:nvPr/>
        </p:nvSpPr>
        <p:spPr bwMode="auto">
          <a:xfrm>
            <a:off x="7004685" y="3874770"/>
            <a:ext cx="386080" cy="502920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</a:ln>
        </p:spPr>
        <p:txBody>
          <a:bodyPr wrap="none"/>
          <a:lstStyle/>
          <a:p>
            <a:pPr algn="l"/>
            <a:endParaRPr lang="zh-CN" altLang="en-US" sz="1800">
              <a:ea typeface="宋体" panose="02010600030101010101" pitchFamily="2" charset="-122"/>
            </a:endParaRPr>
          </a:p>
        </p:txBody>
      </p:sp>
      <p:sp>
        <p:nvSpPr>
          <p:cNvPr id="25611" name="椭圆 17"/>
          <p:cNvSpPr>
            <a:spLocks noChangeArrowheads="1"/>
          </p:cNvSpPr>
          <p:nvPr/>
        </p:nvSpPr>
        <p:spPr bwMode="auto">
          <a:xfrm>
            <a:off x="7089775" y="5975033"/>
            <a:ext cx="792163" cy="431800"/>
          </a:xfrm>
          <a:prstGeom prst="ellipse">
            <a:avLst/>
          </a:prstGeom>
          <a:noFill/>
          <a:ln w="38100" algn="ctr">
            <a:solidFill>
              <a:srgbClr val="0000FF"/>
            </a:solidFill>
            <a:round/>
          </a:ln>
        </p:spPr>
        <p:txBody>
          <a:bodyPr wrap="none"/>
          <a:lstStyle/>
          <a:p>
            <a:pPr algn="l"/>
            <a:endParaRPr lang="zh-CN" altLang="en-US" sz="1800">
              <a:ea typeface="宋体" panose="02010600030101010101" pitchFamily="2" charset="-122"/>
            </a:endParaRPr>
          </a:p>
        </p:txBody>
      </p:sp>
      <p:sp>
        <p:nvSpPr>
          <p:cNvPr id="14" name="椭圆 18"/>
          <p:cNvSpPr>
            <a:spLocks noChangeArrowheads="1"/>
          </p:cNvSpPr>
          <p:nvPr/>
        </p:nvSpPr>
        <p:spPr bwMode="auto">
          <a:xfrm>
            <a:off x="6238875" y="2703830"/>
            <a:ext cx="791845" cy="369570"/>
          </a:xfrm>
          <a:prstGeom prst="ellipse">
            <a:avLst/>
          </a:prstGeom>
          <a:noFill/>
          <a:ln w="38100" algn="ctr">
            <a:solidFill>
              <a:srgbClr val="0000FF"/>
            </a:solidFill>
            <a:round/>
          </a:ln>
        </p:spPr>
        <p:txBody>
          <a:bodyPr wrap="none"/>
          <a:lstStyle/>
          <a:p>
            <a:pPr algn="l"/>
            <a:endParaRPr lang="zh-CN" altLang="en-US" sz="1800">
              <a:ea typeface="宋体" panose="02010600030101010101" pitchFamily="2" charset="-122"/>
            </a:endParaRPr>
          </a:p>
        </p:txBody>
      </p:sp>
      <p:sp>
        <p:nvSpPr>
          <p:cNvPr id="16" name="椭圆 18"/>
          <p:cNvSpPr>
            <a:spLocks noChangeArrowheads="1"/>
          </p:cNvSpPr>
          <p:nvPr/>
        </p:nvSpPr>
        <p:spPr bwMode="auto">
          <a:xfrm>
            <a:off x="6297930" y="4284980"/>
            <a:ext cx="792480" cy="443865"/>
          </a:xfrm>
          <a:prstGeom prst="ellipse">
            <a:avLst/>
          </a:prstGeom>
          <a:noFill/>
          <a:ln w="38100" algn="ctr">
            <a:solidFill>
              <a:srgbClr val="0000FF"/>
            </a:solidFill>
            <a:round/>
          </a:ln>
        </p:spPr>
        <p:txBody>
          <a:bodyPr wrap="none"/>
          <a:lstStyle/>
          <a:p>
            <a:pPr algn="l"/>
            <a:endParaRPr lang="zh-CN" altLang="en-US" sz="1800">
              <a:ea typeface="宋体" panose="02010600030101010101" pitchFamily="2" charset="-122"/>
            </a:endParaRPr>
          </a:p>
        </p:txBody>
      </p:sp>
      <p:sp>
        <p:nvSpPr>
          <p:cNvPr id="15" name="椭圆 16"/>
          <p:cNvSpPr>
            <a:spLocks noChangeArrowheads="1"/>
          </p:cNvSpPr>
          <p:nvPr/>
        </p:nvSpPr>
        <p:spPr bwMode="auto">
          <a:xfrm>
            <a:off x="6387529" y="900653"/>
            <a:ext cx="792162" cy="503237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</a:ln>
        </p:spPr>
        <p:txBody>
          <a:bodyPr wrap="none"/>
          <a:lstStyle/>
          <a:p>
            <a:pPr algn="l"/>
            <a:endParaRPr lang="zh-CN" altLang="en-US" sz="1800">
              <a:ea typeface="宋体" panose="02010600030101010101" pitchFamily="2" charset="-122"/>
            </a:endParaRPr>
          </a:p>
        </p:txBody>
      </p:sp>
      <p:sp>
        <p:nvSpPr>
          <p:cNvPr id="17" name="椭圆 16"/>
          <p:cNvSpPr>
            <a:spLocks noChangeArrowheads="1"/>
          </p:cNvSpPr>
          <p:nvPr/>
        </p:nvSpPr>
        <p:spPr bwMode="auto">
          <a:xfrm>
            <a:off x="2447925" y="791845"/>
            <a:ext cx="1433195" cy="720090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</a:ln>
        </p:spPr>
        <p:txBody>
          <a:bodyPr wrap="none"/>
          <a:lstStyle/>
          <a:p>
            <a:pPr algn="l"/>
            <a:endParaRPr lang="zh-CN" altLang="en-US" sz="1800">
              <a:ea typeface="宋体" panose="02010600030101010101" pitchFamily="2" charset="-122"/>
            </a:endParaRPr>
          </a:p>
        </p:txBody>
      </p:sp>
      <p:sp>
        <p:nvSpPr>
          <p:cNvPr id="18" name="椭圆 16"/>
          <p:cNvSpPr>
            <a:spLocks noChangeArrowheads="1"/>
          </p:cNvSpPr>
          <p:nvPr/>
        </p:nvSpPr>
        <p:spPr bwMode="auto">
          <a:xfrm>
            <a:off x="6238875" y="2265680"/>
            <a:ext cx="791845" cy="414020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</a:ln>
        </p:spPr>
        <p:txBody>
          <a:bodyPr wrap="none"/>
          <a:lstStyle/>
          <a:p>
            <a:pPr algn="l"/>
            <a:endParaRPr lang="zh-CN" altLang="en-US" sz="1800">
              <a:ea typeface="宋体" panose="02010600030101010101" pitchFamily="2" charset="-122"/>
            </a:endParaRPr>
          </a:p>
        </p:txBody>
      </p:sp>
      <p:sp>
        <p:nvSpPr>
          <p:cNvPr id="19" name="椭圆 16"/>
          <p:cNvSpPr>
            <a:spLocks noChangeArrowheads="1"/>
          </p:cNvSpPr>
          <p:nvPr/>
        </p:nvSpPr>
        <p:spPr bwMode="auto">
          <a:xfrm>
            <a:off x="6297930" y="3874770"/>
            <a:ext cx="673100" cy="409575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</a:ln>
        </p:spPr>
        <p:txBody>
          <a:bodyPr wrap="none"/>
          <a:lstStyle/>
          <a:p>
            <a:pPr algn="l"/>
            <a:endParaRPr lang="zh-CN" altLang="en-US" sz="1800">
              <a:ea typeface="宋体" panose="02010600030101010101" pitchFamily="2" charset="-122"/>
            </a:endParaRPr>
          </a:p>
        </p:txBody>
      </p:sp>
      <p:sp>
        <p:nvSpPr>
          <p:cNvPr id="20" name="椭圆 16"/>
          <p:cNvSpPr>
            <a:spLocks noChangeArrowheads="1"/>
          </p:cNvSpPr>
          <p:nvPr/>
        </p:nvSpPr>
        <p:spPr bwMode="auto">
          <a:xfrm>
            <a:off x="6298247" y="5939690"/>
            <a:ext cx="792162" cy="503237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</a:ln>
        </p:spPr>
        <p:txBody>
          <a:bodyPr wrap="none"/>
          <a:lstStyle/>
          <a:p>
            <a:pPr algn="l"/>
            <a:endParaRPr lang="zh-CN" altLang="en-US" sz="1800">
              <a:ea typeface="宋体" panose="02010600030101010101" pitchFamily="2" charset="-122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81280" y="3246755"/>
            <a:ext cx="5597525" cy="4552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86402" tIns="43201" rIns="86402" bIns="43201">
            <a:spAutoFit/>
          </a:bodyPr>
          <a:p>
            <a:pPr algn="l" defTabSz="863600">
              <a:spcBef>
                <a:spcPct val="50000"/>
              </a:spcBef>
            </a:pPr>
            <a:r>
              <a:rPr lang="zh-CN" altLang="en-US" b="1" dirty="0" smtClean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③数据</a:t>
            </a:r>
            <a:r>
              <a:rPr lang="zh-CN" altLang="en-US" b="1" dirty="0" smtClean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已提交</a:t>
            </a:r>
            <a:r>
              <a:rPr lang="en-US" altLang="zh-CN" b="1" dirty="0" smtClean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b="1" dirty="0" smtClean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未审核，数据随时可修改</a:t>
            </a:r>
            <a:endParaRPr lang="zh-CN" altLang="en-US" b="1" dirty="0">
              <a:solidFill>
                <a:srgbClr val="FFFF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advTm="1202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1" grpId="0" bldLvl="0" animBg="1"/>
      <p:bldP spid="14" grpId="0" bldLvl="0" animBg="1"/>
      <p:bldP spid="16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431950" y="1511895"/>
          <a:ext cx="7704856" cy="38170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CN" altLang="en-US" sz="4000" b="1" kern="1200" dirty="0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内 容</a:t>
            </a:r>
            <a:endParaRPr lang="zh-CN" altLang="en-US" sz="4000" b="1" kern="1200" dirty="0" smtClean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431800" y="3851910"/>
            <a:ext cx="1531620" cy="1477010"/>
          </a:xfrm>
          <a:prstGeom prst="roundRect">
            <a:avLst>
              <a:gd name="adj" fmla="val 10000"/>
            </a:avLst>
          </a:prstGeom>
          <a:blipFill rotWithShape="0">
            <a:blip r:embed="rId6" cstate="print"/>
            <a:stretch>
              <a:fillRect/>
            </a:stretch>
          </a:blip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3">
            <a:schemeClr val="accent2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6631" name="矩形 4"/>
          <p:cNvSpPr>
            <a:spLocks noChangeArrowheads="1"/>
          </p:cNvSpPr>
          <p:nvPr/>
        </p:nvSpPr>
        <p:spPr bwMode="auto">
          <a:xfrm>
            <a:off x="5472113" y="5400675"/>
            <a:ext cx="3168650" cy="8636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</a:ln>
        </p:spPr>
        <p:txBody>
          <a:bodyPr wrap="none"/>
          <a:lstStyle/>
          <a:p>
            <a:pPr algn="l"/>
            <a:endParaRPr lang="zh-CN" altLang="en-US" sz="1800"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advTm="9656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60363" y="431800"/>
            <a:ext cx="7777162" cy="1081088"/>
          </a:xfrm>
        </p:spPr>
        <p:txBody>
          <a:bodyPr/>
          <a:lstStyle/>
          <a:p>
            <a:pPr>
              <a:defRPr/>
            </a:pPr>
            <a:r>
              <a:rPr lang="zh-CN" altLang="en-US" sz="4000" b="1" dirty="0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填报要求一</a:t>
            </a:r>
            <a:endParaRPr lang="zh-CN" altLang="en-US" sz="4000" b="1" dirty="0" smtClean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27651" name="内容占位符 4"/>
          <p:cNvSpPr>
            <a:spLocks noGrp="1"/>
          </p:cNvSpPr>
          <p:nvPr>
            <p:ph idx="1"/>
          </p:nvPr>
        </p:nvSpPr>
        <p:spPr>
          <a:xfrm>
            <a:off x="431800" y="1800225"/>
            <a:ext cx="7777163" cy="4276725"/>
          </a:xfrm>
        </p:spPr>
        <p:txBody>
          <a:bodyPr/>
          <a:lstStyle/>
          <a:p>
            <a:pPr>
              <a:buFontTx/>
              <a:buNone/>
            </a:pPr>
            <a:r>
              <a:rPr lang="zh-CN" altLang="en-US" sz="2800" b="1" dirty="0" smtClean="0"/>
              <a:t> ★  </a:t>
            </a:r>
            <a:r>
              <a:rPr lang="zh-CN" altLang="en-US" sz="2800" b="1" dirty="0" smtClean="0">
                <a:latin typeface="黑体" panose="02010609060101010101" pitchFamily="2" charset="-122"/>
                <a:ea typeface="黑体" panose="02010609060101010101" pitchFamily="2" charset="-122"/>
              </a:rPr>
              <a:t>上报指标必须填写完整，勿留</a:t>
            </a:r>
            <a:r>
              <a:rPr lang="zh-CN" altLang="zh-CN" sz="2800" b="1" dirty="0" smtClean="0">
                <a:latin typeface="黑体" panose="02010609060101010101" pitchFamily="2" charset="-122"/>
                <a:ea typeface="黑体" panose="02010609060101010101" pitchFamily="2" charset="-122"/>
              </a:rPr>
              <a:t>空白</a:t>
            </a:r>
            <a:endParaRPr lang="en-US" altLang="zh-CN" sz="2800" b="1" dirty="0" smtClean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Tx/>
              <a:buNone/>
            </a:pPr>
            <a:r>
              <a:rPr lang="zh-CN" altLang="en-US" sz="2800" b="1" dirty="0" smtClean="0">
                <a:latin typeface="黑体" panose="02010609060101010101" pitchFamily="2" charset="-122"/>
                <a:ea typeface="黑体" panose="02010609060101010101" pitchFamily="2" charset="-122"/>
              </a:rPr>
              <a:t>    如果部分数据无法上报则用</a:t>
            </a:r>
            <a:r>
              <a:rPr lang="zh-CN" altLang="zh-CN" sz="2800" b="1" dirty="0" smtClean="0">
                <a:latin typeface="黑体" panose="02010609060101010101" pitchFamily="2" charset="-122"/>
                <a:ea typeface="黑体" panose="02010609060101010101" pitchFamily="2" charset="-122"/>
              </a:rPr>
              <a:t>相关代码</a:t>
            </a:r>
            <a:r>
              <a:rPr lang="zh-CN" altLang="en-US" sz="2800" b="1" dirty="0" smtClean="0">
                <a:latin typeface="黑体" panose="02010609060101010101" pitchFamily="2" charset="-122"/>
                <a:ea typeface="黑体" panose="02010609060101010101" pitchFamily="2" charset="-122"/>
              </a:rPr>
              <a:t>代替</a:t>
            </a:r>
            <a:endParaRPr lang="en-US" altLang="zh-CN" sz="2800" b="1" dirty="0" smtClean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Tx/>
              <a:buNone/>
            </a:pPr>
            <a:endParaRPr lang="en-US" altLang="zh-CN" sz="2800" dirty="0" smtClean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600" dirty="0" smtClean="0">
                <a:latin typeface="黑体" panose="02010609060101010101" pitchFamily="2" charset="-122"/>
                <a:ea typeface="黑体" panose="02010609060101010101" pitchFamily="2" charset="-122"/>
              </a:rPr>
              <a:t>一</a:t>
            </a:r>
            <a:r>
              <a:rPr lang="en-US" altLang="zh-CN" sz="2600" dirty="0" smtClean="0"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r>
              <a:rPr lang="zh-CN" altLang="en-US" sz="2600" dirty="0" smtClean="0">
                <a:latin typeface="黑体" panose="02010609060101010101" pitchFamily="2" charset="-122"/>
                <a:ea typeface="黑体" panose="02010609060101010101" pitchFamily="2" charset="-122"/>
              </a:rPr>
              <a:t>有</a:t>
            </a:r>
            <a:r>
              <a:rPr lang="zh-CN" altLang="zh-CN" sz="2600" dirty="0" smtClean="0">
                <a:latin typeface="黑体" panose="02010609060101010101" pitchFamily="2" charset="-122"/>
                <a:ea typeface="黑体" panose="02010609060101010101" pitchFamily="2" charset="-122"/>
              </a:rPr>
              <a:t>数据</a:t>
            </a:r>
            <a:r>
              <a:rPr lang="zh-CN" altLang="en-US" sz="2600" dirty="0" smtClean="0">
                <a:latin typeface="黑体" panose="02010609060101010101" pitchFamily="2" charset="-122"/>
                <a:ea typeface="黑体" panose="02010609060101010101" pitchFamily="2" charset="-122"/>
              </a:rPr>
              <a:t>但</a:t>
            </a:r>
            <a:r>
              <a:rPr lang="zh-CN" altLang="zh-CN" sz="2600" dirty="0" smtClean="0">
                <a:latin typeface="黑体" panose="02010609060101010101" pitchFamily="2" charset="-122"/>
                <a:ea typeface="黑体" panose="02010609060101010101" pitchFamily="2" charset="-122"/>
              </a:rPr>
              <a:t>暂时无法统计——</a:t>
            </a:r>
            <a:r>
              <a:rPr lang="zh-CN" altLang="en-US" sz="2600" dirty="0" smtClean="0">
                <a:latin typeface="黑体" panose="02010609060101010101" pitchFamily="2" charset="-122"/>
                <a:ea typeface="黑体" panose="02010609060101010101" pitchFamily="2" charset="-122"/>
              </a:rPr>
              <a:t>“</a:t>
            </a:r>
            <a:r>
              <a:rPr lang="en-US" altLang="zh-CN" sz="2600" dirty="0" smtClean="0">
                <a:latin typeface="黑体" panose="02010609060101010101" pitchFamily="2" charset="-122"/>
                <a:ea typeface="黑体" panose="02010609060101010101" pitchFamily="2" charset="-122"/>
              </a:rPr>
              <a:t>NA</a:t>
            </a:r>
            <a:r>
              <a:rPr lang="zh-CN" altLang="en-US" sz="2600" dirty="0" smtClean="0">
                <a:latin typeface="黑体" panose="02010609060101010101" pitchFamily="2" charset="-122"/>
                <a:ea typeface="黑体" panose="02010609060101010101" pitchFamily="2" charset="-122"/>
              </a:rPr>
              <a:t>”（大写）</a:t>
            </a:r>
            <a:endParaRPr lang="en-US" altLang="zh-CN" sz="2600" dirty="0" smtClean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endParaRPr lang="en-US" altLang="zh-CN" sz="2600" dirty="0" smtClean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600" b="1" dirty="0" smtClean="0">
                <a:latin typeface="黑体" panose="02010609060101010101" pitchFamily="2" charset="-122"/>
                <a:ea typeface="黑体" panose="02010609060101010101" pitchFamily="2" charset="-122"/>
              </a:rPr>
              <a:t>二</a:t>
            </a:r>
            <a:r>
              <a:rPr lang="en-US" altLang="zh-CN" sz="2600" b="1" dirty="0" smtClean="0"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r>
              <a:rPr lang="zh-CN" altLang="zh-CN" sz="2600" b="1" dirty="0" smtClean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无相关数据——</a:t>
            </a:r>
            <a:r>
              <a:rPr lang="zh-CN" altLang="en-US" sz="2600" b="1" dirty="0" smtClean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“</a:t>
            </a:r>
            <a:r>
              <a:rPr lang="en-US" altLang="zh-CN" sz="2600" b="1" dirty="0" smtClean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NO</a:t>
            </a:r>
            <a:r>
              <a:rPr lang="zh-CN" altLang="en-US" sz="2600" b="1" dirty="0" smtClean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”</a:t>
            </a:r>
            <a:r>
              <a:rPr lang="en-US" altLang="zh-CN" sz="2600" b="1" dirty="0" smtClean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en-US" sz="2600" b="1" dirty="0" smtClean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（大写</a:t>
            </a:r>
            <a:r>
              <a:rPr lang="zh-CN" altLang="en-US" sz="2600" dirty="0" smtClean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zh-CN" sz="2600" dirty="0" smtClean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endParaRPr lang="zh-CN" altLang="en-US" dirty="0" smtClean="0"/>
          </a:p>
          <a:p>
            <a:endParaRPr lang="zh-CN" altLang="en-US" dirty="0" smtClean="0"/>
          </a:p>
        </p:txBody>
      </p:sp>
      <p:sp>
        <p:nvSpPr>
          <p:cNvPr id="27652" name="矩形 3"/>
          <p:cNvSpPr>
            <a:spLocks noChangeArrowheads="1"/>
          </p:cNvSpPr>
          <p:nvPr/>
        </p:nvSpPr>
        <p:spPr bwMode="auto">
          <a:xfrm>
            <a:off x="5472113" y="5327650"/>
            <a:ext cx="3168650" cy="865188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</a:ln>
        </p:spPr>
        <p:txBody>
          <a:bodyPr wrap="none"/>
          <a:lstStyle/>
          <a:p>
            <a:pPr algn="l"/>
            <a:endParaRPr lang="zh-CN" altLang="en-US" sz="1800"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标题 1"/>
          <p:cNvSpPr>
            <a:spLocks noGrp="1"/>
          </p:cNvSpPr>
          <p:nvPr>
            <p:ph type="title"/>
          </p:nvPr>
        </p:nvSpPr>
        <p:spPr>
          <a:xfrm>
            <a:off x="360363" y="503238"/>
            <a:ext cx="7777162" cy="1081087"/>
          </a:xfrm>
        </p:spPr>
        <p:txBody>
          <a:bodyPr/>
          <a:lstStyle/>
          <a:p>
            <a:pPr>
              <a:defRPr/>
            </a:pPr>
            <a:r>
              <a:rPr lang="zh-CN" altLang="zh-CN" sz="4000" b="1" dirty="0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无相关数据——</a:t>
            </a:r>
            <a:r>
              <a:rPr lang="zh-CN" altLang="en-US" sz="4000" b="1" dirty="0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填</a:t>
            </a:r>
            <a:r>
              <a:rPr lang="en-US" altLang="zh-CN" sz="4000" b="1" dirty="0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NO</a:t>
            </a:r>
            <a:endParaRPr lang="zh-CN" altLang="en-US" sz="4000" b="1" dirty="0" smtClean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28675" name="内容占位符 2"/>
          <p:cNvSpPr>
            <a:spLocks noGrp="1"/>
          </p:cNvSpPr>
          <p:nvPr>
            <p:ph idx="1"/>
          </p:nvPr>
        </p:nvSpPr>
        <p:spPr>
          <a:xfrm>
            <a:off x="431949" y="1367879"/>
            <a:ext cx="7777163" cy="4465091"/>
          </a:xfrm>
        </p:spPr>
        <p:txBody>
          <a:bodyPr/>
          <a:lstStyle/>
          <a:p>
            <a:r>
              <a:rPr lang="en-US" altLang="zh-CN" sz="2800" b="1" dirty="0" smtClean="0">
                <a:latin typeface="黑体" panose="02010609060101010101" pitchFamily="2" charset="-122"/>
                <a:ea typeface="黑体" panose="02010609060101010101" pitchFamily="2" charset="-122"/>
              </a:rPr>
              <a:t>1.</a:t>
            </a:r>
            <a:r>
              <a:rPr lang="en-US" altLang="zh-CN" sz="2800" b="1" dirty="0" smtClean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ICU</a:t>
            </a:r>
            <a:r>
              <a:rPr lang="zh-CN" altLang="en-US" sz="2800" b="1" dirty="0" smtClean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指标：</a:t>
            </a:r>
            <a:r>
              <a:rPr lang="zh-CN" altLang="zh-CN" sz="2800" dirty="0" smtClean="0">
                <a:latin typeface="黑体" panose="02010609060101010101" pitchFamily="2" charset="-122"/>
                <a:ea typeface="黑体" panose="02010609060101010101" pitchFamily="2" charset="-122"/>
              </a:rPr>
              <a:t>没有</a:t>
            </a:r>
            <a:r>
              <a:rPr lang="en-US" altLang="zh-CN" sz="3200" b="1" dirty="0" smtClean="0">
                <a:latin typeface="黑体" panose="02010609060101010101" pitchFamily="2" charset="-122"/>
                <a:ea typeface="黑体" panose="02010609060101010101" pitchFamily="2" charset="-122"/>
              </a:rPr>
              <a:t>ICU</a:t>
            </a:r>
            <a:r>
              <a:rPr lang="zh-CN" altLang="zh-CN" sz="2800" dirty="0" smtClean="0">
                <a:latin typeface="黑体" panose="02010609060101010101" pitchFamily="2" charset="-122"/>
                <a:ea typeface="黑体" panose="02010609060101010101" pitchFamily="2" charset="-122"/>
              </a:rPr>
              <a:t>床位，与</a:t>
            </a:r>
            <a:r>
              <a:rPr lang="en-US" altLang="zh-CN" sz="2800" dirty="0" smtClean="0">
                <a:latin typeface="黑体" panose="02010609060101010101" pitchFamily="2" charset="-122"/>
                <a:ea typeface="黑体" panose="02010609060101010101" pitchFamily="2" charset="-122"/>
              </a:rPr>
              <a:t>ICU</a:t>
            </a:r>
            <a:r>
              <a:rPr lang="zh-CN" altLang="zh-CN" sz="2800" dirty="0" smtClean="0">
                <a:latin typeface="黑体" panose="02010609060101010101" pitchFamily="2" charset="-122"/>
                <a:ea typeface="黑体" panose="02010609060101010101" pitchFamily="2" charset="-122"/>
              </a:rPr>
              <a:t>相关的指标</a:t>
            </a:r>
            <a:r>
              <a:rPr lang="zh-CN" altLang="en-US" sz="2800" dirty="0" smtClean="0">
                <a:latin typeface="黑体" panose="02010609060101010101" pitchFamily="2" charset="-122"/>
                <a:ea typeface="黑体" panose="02010609060101010101" pitchFamily="2" charset="-122"/>
              </a:rPr>
              <a:t>全部</a:t>
            </a:r>
            <a:r>
              <a:rPr lang="zh-CN" altLang="zh-CN" sz="2800" dirty="0" smtClean="0">
                <a:latin typeface="黑体" panose="02010609060101010101" pitchFamily="2" charset="-122"/>
                <a:ea typeface="黑体" panose="02010609060101010101" pitchFamily="2" charset="-122"/>
              </a:rPr>
              <a:t>填写为</a:t>
            </a:r>
            <a:r>
              <a:rPr lang="en-US" altLang="zh-CN" sz="2800" dirty="0" smtClean="0">
                <a:latin typeface="黑体" panose="02010609060101010101" pitchFamily="2" charset="-122"/>
                <a:ea typeface="黑体" panose="02010609060101010101" pitchFamily="2" charset="-122"/>
              </a:rPr>
              <a:t>NO</a:t>
            </a:r>
            <a:r>
              <a:rPr lang="zh-CN" altLang="en-US" sz="2800" dirty="0" smtClean="0"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r>
              <a:rPr lang="en-US" altLang="zh-CN" sz="2800" dirty="0" smtClean="0"/>
              <a:t> </a:t>
            </a:r>
            <a:endParaRPr lang="en-US" altLang="zh-CN" sz="2800" dirty="0" smtClean="0"/>
          </a:p>
          <a:p>
            <a:pPr>
              <a:buNone/>
            </a:pPr>
            <a:r>
              <a:rPr lang="zh-CN" altLang="en-US" sz="2000" dirty="0" smtClean="0"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endParaRPr lang="en-US" altLang="zh-CN" sz="2400" dirty="0" smtClean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2800" dirty="0" smtClean="0"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endParaRPr lang="en-US" altLang="zh-CN" sz="2000" dirty="0" smtClean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8676" name="矩形 3"/>
          <p:cNvSpPr>
            <a:spLocks noChangeArrowheads="1"/>
          </p:cNvSpPr>
          <p:nvPr/>
        </p:nvSpPr>
        <p:spPr bwMode="auto">
          <a:xfrm>
            <a:off x="5472113" y="5760367"/>
            <a:ext cx="3168650" cy="432048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</a:ln>
        </p:spPr>
        <p:txBody>
          <a:bodyPr wrap="none"/>
          <a:lstStyle/>
          <a:p>
            <a:pPr algn="l"/>
            <a:endParaRPr lang="zh-CN" altLang="en-US" sz="1800">
              <a:ea typeface="宋体" panose="02010600030101010101" pitchFamily="2" charset="-122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891357" y="2811459"/>
            <a:ext cx="6643734" cy="2816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2729" y="382567"/>
            <a:ext cx="7777163" cy="1081087"/>
          </a:xfrm>
        </p:spPr>
        <p:txBody>
          <a:bodyPr/>
          <a:lstStyle/>
          <a:p>
            <a:r>
              <a:rPr lang="zh-CN" altLang="en-US" sz="4000" b="1" dirty="0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“</a:t>
            </a:r>
            <a:r>
              <a:rPr lang="en-US" altLang="zh-CN" sz="4000" b="1" dirty="0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NO</a:t>
            </a:r>
            <a:r>
              <a:rPr lang="zh-CN" altLang="en-US" sz="4000" b="1" dirty="0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”与“</a:t>
            </a:r>
            <a:r>
              <a:rPr lang="en-US" altLang="zh-CN" sz="4000" b="1" dirty="0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0</a:t>
            </a:r>
            <a:r>
              <a:rPr lang="zh-CN" altLang="en-US" sz="4000" b="1" dirty="0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”</a:t>
            </a:r>
            <a:endParaRPr lang="zh-CN" altLang="en-US" sz="4000" b="1" dirty="0" smtClean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1291" y="1382699"/>
            <a:ext cx="7777163" cy="4276725"/>
          </a:xfrm>
        </p:spPr>
        <p:txBody>
          <a:bodyPr/>
          <a:lstStyle/>
          <a:p>
            <a:r>
              <a:rPr lang="en-US" altLang="zh-CN" sz="2800" b="1" dirty="0" smtClean="0">
                <a:latin typeface="黑体" panose="02010609060101010101" pitchFamily="2" charset="-122"/>
                <a:ea typeface="黑体" panose="02010609060101010101" pitchFamily="2" charset="-122"/>
              </a:rPr>
              <a:t>2.</a:t>
            </a:r>
            <a:r>
              <a:rPr lang="en-US" altLang="zh-CN" sz="2800" b="1" dirty="0" smtClean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ICU</a:t>
            </a:r>
            <a:r>
              <a:rPr lang="zh-CN" altLang="en-US" sz="2800" b="1" dirty="0" smtClean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三管感染率</a:t>
            </a:r>
            <a:r>
              <a:rPr lang="zh-CN" altLang="en-US" sz="2800" dirty="0" smtClean="0">
                <a:latin typeface="黑体" panose="02010609060101010101" pitchFamily="2" charset="-122"/>
                <a:ea typeface="黑体" panose="02010609060101010101" pitchFamily="2" charset="-122"/>
              </a:rPr>
              <a:t>：有</a:t>
            </a:r>
            <a:r>
              <a:rPr lang="en-US" altLang="zh-CN" sz="2800" dirty="0" smtClean="0">
                <a:latin typeface="黑体" panose="02010609060101010101" pitchFamily="2" charset="-122"/>
                <a:ea typeface="黑体" panose="02010609060101010101" pitchFamily="2" charset="-122"/>
              </a:rPr>
              <a:t>ICU</a:t>
            </a:r>
            <a:r>
              <a:rPr lang="zh-CN" altLang="en-US" sz="2800" dirty="0" smtClean="0">
                <a:latin typeface="黑体" panose="02010609060101010101" pitchFamily="2" charset="-122"/>
                <a:ea typeface="黑体" panose="02010609060101010101" pitchFamily="2" charset="-122"/>
              </a:rPr>
              <a:t>床位。</a:t>
            </a:r>
            <a:endParaRPr lang="en-US" altLang="zh-CN" sz="2800" dirty="0" smtClean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endParaRPr lang="en-US" altLang="zh-CN" sz="3200" b="1" dirty="0" smtClean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endParaRPr lang="en-US" altLang="zh-CN" sz="3200" b="1" dirty="0" smtClean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endParaRPr lang="en-US" altLang="zh-CN" sz="3200" b="1" dirty="0" smtClean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endParaRPr lang="en-US" altLang="zh-CN" sz="3200" dirty="0" smtClean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endParaRPr lang="en-US" altLang="zh-CN" sz="3200" dirty="0" smtClean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zh-CN" altLang="en-US" sz="2200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如当月无相应置管患者，相应项目填“</a:t>
            </a:r>
            <a:r>
              <a:rPr lang="en-US" altLang="zh-CN" sz="2200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NO</a:t>
            </a:r>
            <a:r>
              <a:rPr lang="zh-CN" altLang="en-US" sz="2200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”</a:t>
            </a:r>
            <a:r>
              <a:rPr lang="en-US" altLang="zh-CN" sz="2200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en-US" sz="2200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；</a:t>
            </a:r>
            <a:endParaRPr lang="en-US" altLang="zh-CN" sz="2200" dirty="0" smtClean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zh-CN" altLang="en-US" sz="2200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如当月有置管人数，但无感染例数，感染例数填“</a:t>
            </a:r>
            <a:r>
              <a:rPr lang="en-US" altLang="zh-CN" sz="2200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0</a:t>
            </a:r>
            <a:r>
              <a:rPr lang="zh-CN" altLang="en-US" sz="2200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”</a:t>
            </a:r>
            <a:r>
              <a:rPr lang="en-US" altLang="zh-CN" sz="2200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en-US" sz="2200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，人日数按实际填写。</a:t>
            </a:r>
            <a:endParaRPr lang="en-US" altLang="zh-CN" sz="2200" dirty="0" smtClean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endParaRPr lang="zh-CN" altLang="en-US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105671" y="2168517"/>
            <a:ext cx="5572164" cy="2478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6" name="直接连接符 5"/>
          <p:cNvCxnSpPr/>
          <p:nvPr/>
        </p:nvCxnSpPr>
        <p:spPr bwMode="auto">
          <a:xfrm>
            <a:off x="1248547" y="2525707"/>
            <a:ext cx="4214842" cy="1588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cxnSp>
      <p:cxnSp>
        <p:nvCxnSpPr>
          <p:cNvPr id="7" name="直接连接符 6"/>
          <p:cNvCxnSpPr/>
          <p:nvPr/>
        </p:nvCxnSpPr>
        <p:spPr bwMode="auto">
          <a:xfrm>
            <a:off x="1248547" y="3382963"/>
            <a:ext cx="4214842" cy="1588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cxnSp>
      <p:cxnSp>
        <p:nvCxnSpPr>
          <p:cNvPr id="8" name="直接连接符 7"/>
          <p:cNvCxnSpPr/>
          <p:nvPr/>
        </p:nvCxnSpPr>
        <p:spPr bwMode="auto">
          <a:xfrm>
            <a:off x="1248547" y="4168781"/>
            <a:ext cx="4214842" cy="1588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99"/>
          <a:stretch>
            <a:fillRect/>
          </a:stretch>
        </p:blipFill>
        <p:spPr bwMode="auto">
          <a:xfrm>
            <a:off x="839826" y="2880047"/>
            <a:ext cx="6748329" cy="2851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1949" y="575791"/>
            <a:ext cx="7777163" cy="1081087"/>
          </a:xfrm>
        </p:spPr>
        <p:txBody>
          <a:bodyPr/>
          <a:lstStyle/>
          <a:p>
            <a:r>
              <a:rPr lang="zh-CN" altLang="zh-CN" sz="4000" b="1" dirty="0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无相关数据——</a:t>
            </a:r>
            <a:r>
              <a:rPr lang="zh-CN" altLang="en-US" sz="4000" b="1" dirty="0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填</a:t>
            </a:r>
            <a:r>
              <a:rPr lang="en-US" altLang="zh-CN" sz="4000" b="1" dirty="0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NO</a:t>
            </a:r>
            <a:endParaRPr lang="zh-CN" altLang="en-US" sz="4000" b="1" dirty="0" smtClean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31949" y="1799927"/>
            <a:ext cx="7777163" cy="4276725"/>
          </a:xfrm>
        </p:spPr>
        <p:txBody>
          <a:bodyPr/>
          <a:lstStyle/>
          <a:p>
            <a:r>
              <a:rPr lang="en-US" altLang="zh-CN" sz="2800" b="1" dirty="0" smtClean="0">
                <a:latin typeface="黑体" panose="02010609060101010101" pitchFamily="2" charset="-122"/>
                <a:ea typeface="黑体" panose="02010609060101010101" pitchFamily="2" charset="-122"/>
              </a:rPr>
              <a:t>3.</a:t>
            </a:r>
            <a:r>
              <a:rPr lang="zh-CN" altLang="en-US" sz="2800" b="1" dirty="0" smtClean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手术指标：</a:t>
            </a:r>
            <a:r>
              <a:rPr lang="zh-CN" altLang="en-US" sz="2800" dirty="0" smtClean="0">
                <a:latin typeface="黑体" panose="02010609060101010101" pitchFamily="2" charset="-122"/>
                <a:ea typeface="黑体" panose="02010609060101010101" pitchFamily="2" charset="-122"/>
              </a:rPr>
              <a:t>医院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没有</a:t>
            </a:r>
            <a:r>
              <a:rPr lang="zh-CN" altLang="zh-CN" sz="2800" dirty="0" smtClean="0">
                <a:latin typeface="黑体" panose="02010609060101010101" pitchFamily="2" charset="-122"/>
                <a:ea typeface="黑体" panose="02010609060101010101" pitchFamily="2" charset="-122"/>
              </a:rPr>
              <a:t>手术室未开展手术，与手术相关的指标全部填写为</a:t>
            </a:r>
            <a:r>
              <a:rPr lang="en-US" altLang="zh-CN" sz="2800" dirty="0" smtClean="0">
                <a:latin typeface="黑体" panose="02010609060101010101" pitchFamily="2" charset="-122"/>
                <a:ea typeface="黑体" panose="02010609060101010101" pitchFamily="2" charset="-122"/>
              </a:rPr>
              <a:t>NO</a:t>
            </a:r>
            <a:r>
              <a:rPr lang="zh-CN" altLang="en-US" sz="2800" dirty="0" smtClean="0"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endParaRPr lang="en-US" altLang="zh-CN" sz="2800" dirty="0" smtClean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endParaRPr lang="en-US" altLang="zh-CN" sz="3200" dirty="0" smtClean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2729" y="454005"/>
            <a:ext cx="7777163" cy="1081087"/>
          </a:xfrm>
        </p:spPr>
        <p:txBody>
          <a:bodyPr/>
          <a:lstStyle/>
          <a:p>
            <a:r>
              <a:rPr lang="zh-CN" altLang="en-US" sz="4400" b="1" dirty="0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“</a:t>
            </a:r>
            <a:r>
              <a:rPr lang="en-US" altLang="zh-CN" sz="4400" b="1" dirty="0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NO</a:t>
            </a:r>
            <a:r>
              <a:rPr lang="zh-CN" altLang="en-US" sz="4400" b="1" dirty="0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”与“</a:t>
            </a:r>
            <a:r>
              <a:rPr lang="en-US" altLang="zh-CN" sz="4400" b="1" dirty="0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0</a:t>
            </a:r>
            <a:r>
              <a:rPr lang="zh-CN" altLang="en-US" sz="4400" b="1" dirty="0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”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31799" y="1871935"/>
            <a:ext cx="7777163" cy="4276725"/>
          </a:xfrm>
        </p:spPr>
        <p:txBody>
          <a:bodyPr/>
          <a:lstStyle/>
          <a:p>
            <a:r>
              <a:rPr lang="en-US" altLang="zh-CN" sz="2800" b="1" dirty="0" smtClean="0">
                <a:latin typeface="黑体" panose="02010609060101010101" pitchFamily="2" charset="-122"/>
                <a:ea typeface="黑体" panose="02010609060101010101" pitchFamily="2" charset="-122"/>
              </a:rPr>
              <a:t>4.</a:t>
            </a:r>
            <a:r>
              <a:rPr lang="en-US" altLang="zh-CN" sz="2800" b="1" dirty="0" smtClean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I</a:t>
            </a:r>
            <a:r>
              <a:rPr lang="zh-CN" altLang="en-US" sz="2800" b="1" dirty="0" smtClean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类切口手术抗菌药物预防使用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人次</a:t>
            </a:r>
            <a:r>
              <a:rPr lang="zh-CN" altLang="en-US" sz="2800" dirty="0" smtClean="0">
                <a:latin typeface="黑体" panose="02010609060101010101" pitchFamily="2" charset="-122"/>
                <a:ea typeface="黑体" panose="02010609060101010101" pitchFamily="2" charset="-122"/>
              </a:rPr>
              <a:t>：</a:t>
            </a:r>
            <a:endParaRPr lang="en-US" altLang="zh-CN" sz="2800" dirty="0" smtClean="0">
              <a:solidFill>
                <a:srgbClr val="00863D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zh-CN" altLang="en-US" sz="2800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endParaRPr lang="en-US" altLang="zh-CN" sz="2800" dirty="0" smtClean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zh-CN" altLang="en-US" sz="2400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如当月无</a:t>
            </a:r>
            <a:r>
              <a:rPr lang="en-US" altLang="zh-CN" sz="2400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I</a:t>
            </a:r>
            <a:r>
              <a:rPr lang="zh-CN" altLang="en-US" sz="2400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类切口手术患者，填“</a:t>
            </a:r>
            <a:r>
              <a:rPr lang="en-US" altLang="zh-CN" sz="2400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NO</a:t>
            </a:r>
            <a:r>
              <a:rPr lang="zh-CN" altLang="en-US" sz="2400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”</a:t>
            </a:r>
            <a:r>
              <a:rPr lang="en-US" altLang="zh-CN" sz="2400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en-US" sz="2400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；</a:t>
            </a:r>
            <a:endParaRPr lang="en-US" altLang="zh-CN" sz="2400" dirty="0" smtClean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zh-CN" altLang="en-US" sz="2400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如当月有</a:t>
            </a:r>
            <a:r>
              <a:rPr lang="en-US" altLang="zh-CN" sz="2400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I</a:t>
            </a:r>
            <a:r>
              <a:rPr lang="zh-CN" altLang="en-US" sz="2400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类切口手术患者，但无</a:t>
            </a:r>
            <a:r>
              <a:rPr lang="en-US" altLang="zh-CN" sz="2400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I</a:t>
            </a:r>
            <a:r>
              <a:rPr lang="zh-CN" altLang="en-US" sz="2400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类切口手术抗菌药物</a:t>
            </a:r>
            <a:endParaRPr lang="en-US" altLang="zh-CN" sz="2400" dirty="0" smtClean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zh-CN" altLang="en-US" sz="2400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预防使用患者，填“</a:t>
            </a:r>
            <a:r>
              <a:rPr lang="en-US" altLang="zh-CN" sz="2400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0</a:t>
            </a:r>
            <a:r>
              <a:rPr lang="zh-CN" altLang="en-US" sz="2400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”</a:t>
            </a:r>
            <a:r>
              <a:rPr lang="en-US" altLang="zh-CN" sz="2400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en-US" sz="2400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0"/>
            <a:ext cx="8640763" cy="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4103" name="Rectangle 7"/>
          <p:cNvSpPr>
            <a:spLocks noChangeArrowheads="1"/>
          </p:cNvSpPr>
          <p:nvPr/>
        </p:nvSpPr>
        <p:spPr bwMode="auto">
          <a:xfrm>
            <a:off x="0" y="0"/>
            <a:ext cx="8640763" cy="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0" y="0"/>
            <a:ext cx="8640763" cy="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4107" name="Rectangle 11"/>
          <p:cNvSpPr>
            <a:spLocks noChangeArrowheads="1"/>
          </p:cNvSpPr>
          <p:nvPr/>
        </p:nvSpPr>
        <p:spPr bwMode="auto">
          <a:xfrm>
            <a:off x="0" y="0"/>
            <a:ext cx="8640763" cy="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Documents and Settings\朱岳华\Application Data\Tencent\Users\25734132\QQ\WinTemp\RichOle\G_G$9{Q4J}U~I]6OSQA0)5V.pn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791989" y="4464223"/>
            <a:ext cx="6408712" cy="432048"/>
          </a:xfrm>
          <a:prstGeom prst="rect">
            <a:avLst/>
          </a:prstGeom>
          <a:noFill/>
        </p:spPr>
      </p:pic>
      <p:sp>
        <p:nvSpPr>
          <p:cNvPr id="18434" name="标题 1"/>
          <p:cNvSpPr>
            <a:spLocks noGrp="1"/>
          </p:cNvSpPr>
          <p:nvPr>
            <p:ph type="title"/>
          </p:nvPr>
        </p:nvSpPr>
        <p:spPr>
          <a:xfrm>
            <a:off x="360363" y="431800"/>
            <a:ext cx="7777162" cy="1081088"/>
          </a:xfrm>
        </p:spPr>
        <p:txBody>
          <a:bodyPr/>
          <a:lstStyle/>
          <a:p>
            <a:pPr>
              <a:defRPr/>
            </a:pPr>
            <a:r>
              <a:rPr lang="zh-CN" altLang="en-US" sz="4000" b="1" dirty="0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填报要求二</a:t>
            </a:r>
            <a:endParaRPr lang="zh-CN" altLang="en-US" sz="4000" b="1" dirty="0" smtClean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29699" name="内容占位符 2"/>
          <p:cNvSpPr>
            <a:spLocks noGrp="1"/>
          </p:cNvSpPr>
          <p:nvPr>
            <p:ph idx="1"/>
          </p:nvPr>
        </p:nvSpPr>
        <p:spPr>
          <a:xfrm>
            <a:off x="360363" y="1727200"/>
            <a:ext cx="7777162" cy="4276725"/>
          </a:xfrm>
        </p:spPr>
        <p:txBody>
          <a:bodyPr/>
          <a:lstStyle/>
          <a:p>
            <a:r>
              <a:rPr lang="zh-CN" altLang="en-US" sz="2800" b="1" dirty="0" smtClean="0">
                <a:latin typeface="黑体" panose="02010609060101010101" pitchFamily="2" charset="-122"/>
                <a:ea typeface="黑体" panose="02010609060101010101" pitchFamily="2" charset="-122"/>
              </a:rPr>
              <a:t>填报的</a:t>
            </a:r>
            <a:r>
              <a:rPr lang="zh-CN" altLang="zh-CN" sz="2800" b="1" dirty="0" smtClean="0">
                <a:latin typeface="黑体" panose="02010609060101010101" pitchFamily="2" charset="-122"/>
                <a:ea typeface="黑体" panose="02010609060101010101" pitchFamily="2" charset="-122"/>
              </a:rPr>
              <a:t>数据不能带符号</a:t>
            </a:r>
            <a:r>
              <a:rPr lang="zh-CN" altLang="en-US" sz="2800" b="1" dirty="0" smtClean="0">
                <a:latin typeface="黑体" panose="02010609060101010101" pitchFamily="2" charset="-122"/>
                <a:ea typeface="黑体" panose="02010609060101010101" pitchFamily="2" charset="-122"/>
              </a:rPr>
              <a:t>或者汉字</a:t>
            </a:r>
            <a:endParaRPr lang="en-US" altLang="zh-CN" sz="2800" b="1" dirty="0" smtClean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endParaRPr lang="zh-CN" altLang="en-US" b="1" dirty="0" smtClean="0"/>
          </a:p>
        </p:txBody>
      </p:sp>
      <p:pic>
        <p:nvPicPr>
          <p:cNvPr id="29700" name="Picture 1" descr="C:\Documents and Settings\朱岳华\Application Data\Tencent\Users\25734132\QQ\WinTemp\RichOle\N~8QMIIRB7%{RD@TMXU`X0Y.png"/>
          <p:cNvPicPr>
            <a:picLocks noChangeAspect="1" noChangeArrowheads="1"/>
          </p:cNvPicPr>
          <p:nvPr/>
        </p:nvPicPr>
        <p:blipFill>
          <a:blip r:embed="rId2" cstate="print"/>
          <a:srcRect t="16693" r="1149" b="14191"/>
          <a:stretch>
            <a:fillRect/>
          </a:stretch>
        </p:blipFill>
        <p:spPr bwMode="auto">
          <a:xfrm>
            <a:off x="791989" y="3096071"/>
            <a:ext cx="6265863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4" name="椭圆 8"/>
          <p:cNvSpPr>
            <a:spLocks noChangeArrowheads="1"/>
          </p:cNvSpPr>
          <p:nvPr/>
        </p:nvSpPr>
        <p:spPr bwMode="auto">
          <a:xfrm>
            <a:off x="5472509" y="4320207"/>
            <a:ext cx="1800200" cy="720080"/>
          </a:xfrm>
          <a:prstGeom prst="ellipse">
            <a:avLst/>
          </a:prstGeom>
          <a:noFill/>
          <a:ln w="28575" algn="ctr">
            <a:solidFill>
              <a:srgbClr val="FF0000"/>
            </a:solidFill>
            <a:round/>
          </a:ln>
        </p:spPr>
        <p:txBody>
          <a:bodyPr wrap="none"/>
          <a:lstStyle/>
          <a:p>
            <a:pPr algn="l"/>
            <a:endParaRPr lang="zh-CN" altLang="en-US" sz="1800">
              <a:ea typeface="宋体" panose="02010600030101010101" pitchFamily="2" charset="-122"/>
            </a:endParaRPr>
          </a:p>
        </p:txBody>
      </p:sp>
      <p:sp>
        <p:nvSpPr>
          <p:cNvPr id="29705" name="椭圆 9"/>
          <p:cNvSpPr>
            <a:spLocks noChangeArrowheads="1"/>
          </p:cNvSpPr>
          <p:nvPr/>
        </p:nvSpPr>
        <p:spPr bwMode="auto">
          <a:xfrm>
            <a:off x="6264597" y="2952055"/>
            <a:ext cx="863600" cy="576262"/>
          </a:xfrm>
          <a:prstGeom prst="ellipse">
            <a:avLst/>
          </a:prstGeom>
          <a:noFill/>
          <a:ln w="28575" algn="ctr">
            <a:solidFill>
              <a:srgbClr val="FF0000"/>
            </a:solidFill>
            <a:round/>
          </a:ln>
        </p:spPr>
        <p:txBody>
          <a:bodyPr wrap="none"/>
          <a:lstStyle/>
          <a:p>
            <a:pPr algn="l"/>
            <a:endParaRPr lang="zh-CN" altLang="en-US" sz="1800">
              <a:ea typeface="宋体" panose="02010600030101010101" pitchFamily="2" charset="-122"/>
            </a:endParaRPr>
          </a:p>
        </p:txBody>
      </p:sp>
      <p:sp>
        <p:nvSpPr>
          <p:cNvPr id="29706" name="矩形 9"/>
          <p:cNvSpPr>
            <a:spLocks noChangeArrowheads="1"/>
          </p:cNvSpPr>
          <p:nvPr/>
        </p:nvSpPr>
        <p:spPr bwMode="auto">
          <a:xfrm>
            <a:off x="5472113" y="5327650"/>
            <a:ext cx="3168650" cy="865188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</a:ln>
        </p:spPr>
        <p:txBody>
          <a:bodyPr wrap="none"/>
          <a:lstStyle/>
          <a:p>
            <a:pPr algn="l"/>
            <a:endParaRPr lang="zh-CN" altLang="en-US" sz="1800"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2729" y="382567"/>
            <a:ext cx="7777163" cy="1081087"/>
          </a:xfrm>
        </p:spPr>
        <p:txBody>
          <a:bodyPr/>
          <a:lstStyle/>
          <a:p>
            <a:r>
              <a:rPr lang="zh-CN" altLang="en-US" sz="4000" b="1" dirty="0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错误指标自查</a:t>
            </a:r>
            <a:endParaRPr lang="zh-CN" altLang="en-US" sz="4000" b="1" dirty="0" smtClean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>
                <a:hlinkClick r:id="rId1" action="ppaction://hlinkfile"/>
              </a:rPr>
              <a:t>自查表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1800" y="506413"/>
            <a:ext cx="7777163" cy="1081087"/>
          </a:xfrm>
        </p:spPr>
        <p:txBody>
          <a:bodyPr/>
          <a:p>
            <a:r>
              <a:rPr lang="zh-CN" altLang="en-US" sz="4000" b="1" dirty="0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填报要求三</a:t>
            </a:r>
            <a:endParaRPr lang="en-US" altLang="zh-CN" sz="4000" b="1" dirty="0" smtClean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  <a:cs typeface="+mn-cs"/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  <a:p>
            <a:r>
              <a:rPr lang="zh-CN" altLang="en-US"/>
              <a:t>准确如实上报数据</a:t>
            </a:r>
            <a:endParaRPr lang="zh-CN" alt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3957" y="1511895"/>
            <a:ext cx="7777163" cy="4276725"/>
          </a:xfrm>
        </p:spPr>
        <p:txBody>
          <a:bodyPr/>
          <a:lstStyle/>
          <a:p>
            <a:pPr>
              <a:spcBef>
                <a:spcPct val="50000"/>
              </a:spcBef>
              <a:buFontTx/>
              <a:buNone/>
              <a:defRPr/>
            </a:pPr>
            <a:endParaRPr lang="en-US" altLang="zh-CN" sz="3200" b="1" dirty="0" smtClean="0"/>
          </a:p>
          <a:p>
            <a:pPr>
              <a:spcBef>
                <a:spcPct val="50000"/>
              </a:spcBef>
              <a:buFontTx/>
              <a:buNone/>
              <a:defRPr/>
            </a:pPr>
            <a:r>
              <a:rPr lang="en-US" altLang="zh-CN" sz="3200" b="1" dirty="0" smtClean="0"/>
              <a:t>                      </a:t>
            </a:r>
            <a:endParaRPr lang="zh-CN" altLang="en-US" sz="3200" b="1" dirty="0" smtClean="0"/>
          </a:p>
          <a:p>
            <a:pPr>
              <a:buFontTx/>
              <a:buNone/>
              <a:defRPr/>
            </a:pPr>
            <a:endParaRPr lang="zh-CN" altLang="en-US" sz="32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>
              <a:defRPr/>
            </a:pP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566850" y="1583903"/>
            <a:ext cx="7365365" cy="953135"/>
          </a:xfrm>
          <a:prstGeom prst="rect">
            <a:avLst/>
          </a:prstGeom>
          <a:solidFill>
            <a:srgbClr val="CCFF99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联系人：全英玲  骆晓琳</a:t>
            </a:r>
            <a:endParaRPr lang="en-US" altLang="zh-CN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defRPr/>
            </a:pPr>
            <a:r>
              <a:rPr lang="zh-CN" altLang="en-US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电话： </a:t>
            </a:r>
            <a:r>
              <a:rPr lang="en-US" altLang="zh-CN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0571-87567872       0571-87567885</a:t>
            </a:r>
            <a:endParaRPr lang="zh-CN" altLang="en-US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1512069" y="3744143"/>
            <a:ext cx="5904656" cy="76835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4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QQ</a:t>
            </a:r>
            <a:r>
              <a:rPr lang="zh-CN" altLang="en-US" sz="4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群</a:t>
            </a:r>
            <a:r>
              <a:rPr lang="en-US" altLang="zh-CN" sz="4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:    572771222</a:t>
            </a:r>
            <a:endParaRPr lang="en-US" altLang="zh-CN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6869" name="矩形 5"/>
          <p:cNvSpPr>
            <a:spLocks noChangeArrowheads="1"/>
          </p:cNvSpPr>
          <p:nvPr/>
        </p:nvSpPr>
        <p:spPr bwMode="auto">
          <a:xfrm>
            <a:off x="5472113" y="5327650"/>
            <a:ext cx="3168650" cy="865188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</a:ln>
        </p:spPr>
        <p:txBody>
          <a:bodyPr wrap="none"/>
          <a:lstStyle/>
          <a:p>
            <a:pPr algn="l"/>
            <a:endParaRPr lang="zh-CN" altLang="en-US" sz="1800"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936625" y="1295400"/>
            <a:ext cx="6696075" cy="22129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2065" tIns="46033" rIns="92065" bIns="46033" anchor="ctr"/>
          <a:lstStyle/>
          <a:p>
            <a:pPr>
              <a:defRPr/>
            </a:pPr>
            <a:r>
              <a:rPr kumimoji="1" lang="en-US" altLang="zh-CN" sz="6000" b="1" i="1" dirty="0">
                <a:solidFill>
                  <a:srgbClr val="0A95D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  <a:ea typeface="隶书" panose="02010509060101010101" pitchFamily="49" charset="-122"/>
              </a:rPr>
              <a:t>Thank</a:t>
            </a:r>
            <a:r>
              <a:rPr kumimoji="1" lang="en-US" altLang="zh-CN" sz="4800" b="1" i="1" dirty="0">
                <a:solidFill>
                  <a:srgbClr val="0A95D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  <a:ea typeface="隶书" panose="02010509060101010101" pitchFamily="49" charset="-122"/>
              </a:rPr>
              <a:t>       </a:t>
            </a:r>
            <a:r>
              <a:rPr kumimoji="1" lang="en-US" altLang="zh-CN" sz="6000" b="1" i="1" dirty="0">
                <a:solidFill>
                  <a:srgbClr val="0A95D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  <a:ea typeface="隶书" panose="02010509060101010101" pitchFamily="49" charset="-122"/>
              </a:rPr>
              <a:t>you!</a:t>
            </a:r>
            <a:endParaRPr kumimoji="1" lang="en-US" altLang="zh-CN" sz="6000" b="1" i="1" dirty="0">
              <a:solidFill>
                <a:srgbClr val="0A95D4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Monotype Corsiva" panose="03010101010201010101" pitchFamily="66" charset="0"/>
              <a:ea typeface="隶书" panose="02010509060101010101" pitchFamily="49" charset="-122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3890963" y="1168400"/>
            <a:ext cx="4556125" cy="21383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2065" tIns="46033" rIns="92065" bIns="46033" anchor="ctr"/>
          <a:lstStyle/>
          <a:p>
            <a:pPr>
              <a:defRPr/>
            </a:pPr>
            <a:endParaRPr kumimoji="1" lang="en-US" altLang="zh-CN" sz="6600" b="1" i="1">
              <a:solidFill>
                <a:srgbClr val="0A95D4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Monotype Corsiva" panose="03010101010201010101" pitchFamily="66" charset="0"/>
              <a:ea typeface="隶书" panose="02010509060101010101" pitchFamily="49" charset="-122"/>
            </a:endParaRPr>
          </a:p>
        </p:txBody>
      </p:sp>
      <p:pic>
        <p:nvPicPr>
          <p:cNvPr id="37892" name="Picture 5" descr="FUNQ{M2_XH79LG`VJ(L)L4R"/>
          <p:cNvPicPr>
            <a:picLocks noChangeAspect="1" noChangeArrowheads="1"/>
          </p:cNvPicPr>
          <p:nvPr/>
        </p:nvPicPr>
        <p:blipFill>
          <a:blip r:embed="rId1" cstate="print"/>
          <a:srcRect r="787" b="44653"/>
          <a:stretch>
            <a:fillRect/>
          </a:stretch>
        </p:blipFill>
        <p:spPr bwMode="auto">
          <a:xfrm>
            <a:off x="2592388" y="3095625"/>
            <a:ext cx="3673475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3" name="矩形 4"/>
          <p:cNvSpPr>
            <a:spLocks noChangeArrowheads="1"/>
          </p:cNvSpPr>
          <p:nvPr/>
        </p:nvSpPr>
        <p:spPr bwMode="auto">
          <a:xfrm>
            <a:off x="5472113" y="5327650"/>
            <a:ext cx="3168650" cy="865188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</a:ln>
        </p:spPr>
        <p:txBody>
          <a:bodyPr wrap="none"/>
          <a:lstStyle/>
          <a:p>
            <a:pPr algn="l"/>
            <a:endParaRPr lang="zh-CN" altLang="en-US" sz="1800"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TIMING" val="|7|4.7"/>
</p:tagLst>
</file>

<file path=ppt/tags/tag2.xml><?xml version="1.0" encoding="utf-8"?>
<p:tagLst xmlns:p="http://schemas.openxmlformats.org/presentationml/2006/main">
  <p:tag name="TIMING" val="|9.4|8.1|1.2"/>
</p:tagLst>
</file>

<file path=ppt/tags/tag3.xml><?xml version="1.0" encoding="utf-8"?>
<p:tagLst xmlns:p="http://schemas.openxmlformats.org/presentationml/2006/main">
  <p:tag name="TIMING" val="|1.3|2.4|22.6|2.6"/>
</p:tagLst>
</file>

<file path=ppt/tags/tag4.xml><?xml version="1.0" encoding="utf-8"?>
<p:tagLst xmlns:p="http://schemas.openxmlformats.org/presentationml/2006/main">
  <p:tag name="TIMING" val="|15"/>
</p:tagLst>
</file>

<file path=ppt/tags/tag5.xml><?xml version="1.0" encoding="utf-8"?>
<p:tagLst xmlns:p="http://schemas.openxmlformats.org/presentationml/2006/main">
  <p:tag name="TIMING" val="|2.7"/>
</p:tagLst>
</file>

<file path=ppt/tags/tag6.xml><?xml version="1.0" encoding="utf-8"?>
<p:tagLst xmlns:p="http://schemas.openxmlformats.org/presentationml/2006/main">
  <p:tag name="TIMING" val="|8.7"/>
</p:tagLst>
</file>

<file path=ppt/tags/tag7.xml><?xml version="1.0" encoding="utf-8"?>
<p:tagLst xmlns:p="http://schemas.openxmlformats.org/presentationml/2006/main">
  <p:tag name="TIMING" val="|3.4|24.7|19.5"/>
</p:tagLst>
</file>

<file path=ppt/tags/tag8.xml><?xml version="1.0" encoding="utf-8"?>
<p:tagLst xmlns:p="http://schemas.openxmlformats.org/presentationml/2006/main">
  <p:tag name="TIMING" val="|4.5|4.5|1|8.4|0.8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874</Words>
  <Application>WPS 演示</Application>
  <PresentationFormat>自定义</PresentationFormat>
  <Paragraphs>125</Paragraphs>
  <Slides>23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23</vt:i4>
      </vt:variant>
    </vt:vector>
  </HeadingPairs>
  <TitlesOfParts>
    <vt:vector size="38" baseType="lpstr">
      <vt:lpstr>Arial</vt:lpstr>
      <vt:lpstr>宋体</vt:lpstr>
      <vt:lpstr>Wingdings</vt:lpstr>
      <vt:lpstr>楷体_GB2312</vt:lpstr>
      <vt:lpstr>华文行楷</vt:lpstr>
      <vt:lpstr>Calibri</vt:lpstr>
      <vt:lpstr>Times New Roman</vt:lpstr>
      <vt:lpstr>黑体</vt:lpstr>
      <vt:lpstr>新宋体</vt:lpstr>
      <vt:lpstr>微软雅黑</vt:lpstr>
      <vt:lpstr>Arial Unicode MS</vt:lpstr>
      <vt:lpstr>Monotype Corsiva</vt:lpstr>
      <vt:lpstr>隶书</vt:lpstr>
      <vt:lpstr>默认设计模板</vt:lpstr>
      <vt:lpstr>自定义设计方案</vt:lpstr>
      <vt:lpstr>PowerPoint 演示文稿</vt:lpstr>
      <vt:lpstr>内 容</vt:lpstr>
      <vt:lpstr>PowerPoint 演示文稿</vt:lpstr>
      <vt:lpstr>PowerPoint 演示文稿</vt:lpstr>
      <vt:lpstr>PowerPoint 演示文稿</vt:lpstr>
      <vt:lpstr>上 报 说 明</vt:lpstr>
      <vt:lpstr>PowerPoint 演示文稿</vt:lpstr>
      <vt:lpstr>PowerPoint 演示文稿</vt:lpstr>
      <vt:lpstr>PowerPoint 演示文稿</vt:lpstr>
      <vt:lpstr>PowerPoint 演示文稿</vt:lpstr>
      <vt:lpstr>上传方法</vt:lpstr>
      <vt:lpstr>PowerPoint 演示文稿</vt:lpstr>
      <vt:lpstr>内 容</vt:lpstr>
      <vt:lpstr>填报要求一</vt:lpstr>
      <vt:lpstr>无相关数据——填NO</vt:lpstr>
      <vt:lpstr>“NO”与“0”</vt:lpstr>
      <vt:lpstr>无相关数据——填NO</vt:lpstr>
      <vt:lpstr>“NO”与“0”</vt:lpstr>
      <vt:lpstr>填报要求二</vt:lpstr>
      <vt:lpstr>错误指标自查</vt:lpstr>
      <vt:lpstr>填报要求三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质评科</cp:lastModifiedBy>
  <cp:revision>1032</cp:revision>
  <dcterms:created xsi:type="dcterms:W3CDTF">2018-11-26T12:48:00Z</dcterms:created>
  <dcterms:modified xsi:type="dcterms:W3CDTF">2019-03-05T04:05:36Z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2052-10.8.2.6613</vt:lpwstr>
  </property>
</Properties>
</file>